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3" r:id="rId3"/>
    <p:sldId id="279" r:id="rId4"/>
    <p:sldId id="263" r:id="rId5"/>
    <p:sldId id="264" r:id="rId6"/>
    <p:sldId id="265" r:id="rId7"/>
    <p:sldId id="274" r:id="rId8"/>
    <p:sldId id="275" r:id="rId9"/>
    <p:sldId id="266" r:id="rId10"/>
    <p:sldId id="267" r:id="rId11"/>
    <p:sldId id="269" r:id="rId12"/>
    <p:sldId id="270" r:id="rId13"/>
    <p:sldId id="272" r:id="rId14"/>
    <p:sldId id="271" r:id="rId15"/>
    <p:sldId id="277" r:id="rId16"/>
    <p:sldId id="280" r:id="rId17"/>
    <p:sldId id="262" r:id="rId1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622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E28D9-9DFE-4C9A-AF68-29F6BADCFF3D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5AEC92-67BD-4EA7-BE82-C4967E0F6D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Marnix\Google Drive\UC-Smartenergy\Website stuff\Resources\Mieke Stuff\Misc\libel.png"/>
          <p:cNvPicPr>
            <a:picLocks noChangeAspect="1" noChangeArrowheads="1"/>
          </p:cNvPicPr>
          <p:nvPr userDrawn="1"/>
        </p:nvPicPr>
        <p:blipFill>
          <a:blip r:embed="rId2" cstate="print">
            <a:lum bright="47000" contrast="-48000"/>
          </a:blip>
          <a:srcRect/>
          <a:stretch>
            <a:fillRect/>
          </a:stretch>
        </p:blipFill>
        <p:spPr bwMode="auto">
          <a:xfrm>
            <a:off x="467544" y="1562426"/>
            <a:ext cx="8313167" cy="467488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/>
            </a:lvl1pPr>
          </a:lstStyle>
          <a:p>
            <a:fld id="{33379A9F-32C3-4981-A76F-9B012A7F886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876256" y="0"/>
            <a:ext cx="2267744" cy="1412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Marnix\Google Drive\UC-Smartenergy\PR\ucs_logo2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0"/>
            <a:ext cx="3024336" cy="119675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CE87-FFFB-48BB-907A-08C139798C1E}" type="datetime1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2AE1-FEAA-45D3-B85A-E07DE2F271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5A817-D815-4BB4-843D-A669B8A89B46}" type="datetime1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2AE1-FEAA-45D3-B85A-E07DE2F271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2AE1-FEAA-45D3-B85A-E07DE2F271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17CA101-9187-4185-9080-FDCF2A05D1EC}" type="datetime1">
              <a:rPr lang="en-US" smtClean="0"/>
              <a:pPr/>
              <a:t>11/14/2013</a:t>
            </a:fld>
            <a:r>
              <a:rPr lang="en-US" smtClean="0"/>
              <a:t>     </a:t>
            </a:r>
            <a:r>
              <a:rPr lang="en-US" dirty="0" smtClean="0"/>
              <a:t>page </a:t>
            </a:r>
            <a:fld id="{78044027-80DB-494A-BDFB-5232F43AFF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8B8F-4CEF-4B23-98BB-FE15A59B434C}" type="datetime1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2AE1-FEAA-45D3-B85A-E07DE2F271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9EF4A-FBBF-45D7-9BF9-8B158AD3E39B}" type="datetime1">
              <a:rPr lang="en-US" smtClean="0"/>
              <a:pPr/>
              <a:t>11/14/2013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2AE1-FEAA-45D3-B85A-E07DE2F271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F6605-5D32-4E01-9C55-A51BF67FB214}" type="datetime1">
              <a:rPr lang="en-US" smtClean="0"/>
              <a:pPr/>
              <a:t>11/14/2013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2AE1-FEAA-45D3-B85A-E07DE2F271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2F21-1447-4E0E-BF74-8CC4F1EABCCD}" type="datetime1">
              <a:rPr lang="en-US" smtClean="0"/>
              <a:pPr/>
              <a:t>11/14/2013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2AE1-FEAA-45D3-B85A-E07DE2F271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1F33-DE57-4CB7-9BE8-E927EF00E4AB}" type="datetime1">
              <a:rPr lang="en-US" smtClean="0"/>
              <a:pPr/>
              <a:t>11/14/2013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2AE1-FEAA-45D3-B85A-E07DE2F271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A169-3F51-4876-B222-81774DD2006A}" type="datetime1">
              <a:rPr lang="en-US" smtClean="0"/>
              <a:pPr/>
              <a:t>11/14/2013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2AE1-FEAA-45D3-B85A-E07DE2F271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99E4-1C4B-4340-84A1-DADD0F04F371}" type="datetime1">
              <a:rPr lang="en-US" smtClean="0"/>
              <a:pPr/>
              <a:t>11/14/2013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2AE1-FEAA-45D3-B85A-E07DE2F271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E298CF7-0025-4CF1-B8C5-2A9989F36188}" type="datetime1">
              <a:rPr lang="en-US" smtClean="0"/>
              <a:pPr/>
              <a:t>11/14/2013</a:t>
            </a:fld>
            <a:r>
              <a:rPr lang="en-US" smtClean="0"/>
              <a:t>     </a:t>
            </a:r>
            <a:r>
              <a:rPr lang="en-US" dirty="0" smtClean="0"/>
              <a:t>page </a:t>
            </a:r>
            <a:fld id="{78044027-80DB-494A-BDFB-5232F43AFF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32AE1-FEAA-45D3-B85A-E07DE2F271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 descr="C:\Users\Marnix\Google Drive\UC-Smartenergy\Website stuff\Resources\Mieke Stuff\Misc\tekst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347864" y="6381328"/>
            <a:ext cx="2529336" cy="335571"/>
          </a:xfrm>
          <a:prstGeom prst="rect">
            <a:avLst/>
          </a:prstGeom>
          <a:noFill/>
        </p:spPr>
      </p:pic>
      <p:pic>
        <p:nvPicPr>
          <p:cNvPr id="1027" name="Picture 3" descr="C:\Users\Marnix\Google Drive\UC-Smartenergy\Website stuff\Resources\Mieke Stuff\Misc\libel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92280" y="188640"/>
            <a:ext cx="1874068" cy="105387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5">
              <a:lumMod val="75000"/>
            </a:schemeClr>
          </a:solidFill>
          <a:latin typeface="Trebuchet MS" pitchFamily="34" charset="0"/>
          <a:ea typeface="+mj-ea"/>
          <a:cs typeface="+mj-cs"/>
        </a:defRPr>
      </a:lvl1pPr>
    </p:titleStyle>
    <p:bodyStyle>
      <a:lvl1pPr marL="450850" indent="-450850" algn="l" defTabSz="914400" rtl="0" eaLnBrk="1" latinLnBrk="0" hangingPunct="1">
        <a:spcBef>
          <a:spcPct val="20000"/>
        </a:spcBef>
        <a:buFontTx/>
        <a:buBlip>
          <a:blip r:embed="rId15"/>
        </a:buBlip>
        <a:defRPr sz="3200" kern="1200">
          <a:solidFill>
            <a:schemeClr val="accent3">
              <a:lumMod val="50000"/>
            </a:schemeClr>
          </a:solidFill>
          <a:latin typeface="Trebuchet MS" pitchFamily="34" charset="0"/>
          <a:ea typeface="+mn-ea"/>
          <a:cs typeface="+mn-cs"/>
        </a:defRPr>
      </a:lvl1pPr>
      <a:lvl2pPr marL="900113" indent="-442913" algn="l" defTabSz="914400" rtl="0" eaLnBrk="1" latinLnBrk="0" hangingPunct="1">
        <a:spcBef>
          <a:spcPct val="20000"/>
        </a:spcBef>
        <a:buClr>
          <a:schemeClr val="accent5">
            <a:lumMod val="75000"/>
          </a:schemeClr>
        </a:buClr>
        <a:buSzPct val="70000"/>
        <a:buFont typeface="Wingdings" pitchFamily="2" charset="2"/>
        <a:buChar char="q"/>
        <a:defRPr sz="2800" kern="1200">
          <a:solidFill>
            <a:schemeClr val="accent5">
              <a:lumMod val="75000"/>
            </a:schemeClr>
          </a:solidFill>
          <a:latin typeface="Trebuchet MS" pitchFamily="34" charset="0"/>
          <a:ea typeface="+mn-ea"/>
          <a:cs typeface="Mongolian Baiti" pitchFamily="66" charset="0"/>
        </a:defRPr>
      </a:lvl2pPr>
      <a:lvl3pPr marL="1350963" indent="-436563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§"/>
        <a:defRPr sz="2400" kern="1200">
          <a:solidFill>
            <a:schemeClr val="tx1">
              <a:lumMod val="75000"/>
              <a:lumOff val="25000"/>
            </a:schemeClr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8.jpeg"/><Relationship Id="rId7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5.jpeg"/><Relationship Id="rId4" Type="http://schemas.openxmlformats.org/officeDocument/2006/relationships/hyperlink" Target="My%20Movie.mp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Marnix\Google%20Drive\UC-Smartenergy\Reports\Smart%20Billing%20Linkedin\GMP%20Smart%20Power%20Dishwasher.wmv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y%20Movie.mp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rnix\Google%20Drive\UC-Smartenergy\Reports\Smart%20Billing%20Linkedin\My%20Movie.wmv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Smart Billing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Marnix</a:t>
            </a:r>
            <a:r>
              <a:rPr lang="en-US" dirty="0" smtClean="0"/>
              <a:t> </a:t>
            </a:r>
            <a:r>
              <a:rPr lang="en-US" dirty="0" err="1" smtClean="0"/>
              <a:t>Vlot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mvlot@uc-smartenergy.com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Hoe </a:t>
            </a:r>
            <a:r>
              <a:rPr lang="en-US" dirty="0" err="1" smtClean="0"/>
              <a:t>werk</a:t>
            </a:r>
            <a:r>
              <a:rPr lang="en-US" dirty="0" smtClean="0"/>
              <a:t> het?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552" y="1412776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Elk slim </a:t>
            </a:r>
            <a:r>
              <a:rPr lang="en-US" sz="2400" dirty="0" err="1" smtClean="0"/>
              <a:t>apparaat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err="1" smtClean="0"/>
              <a:t>rapporteert</a:t>
            </a:r>
            <a:r>
              <a:rPr lang="en-US" sz="2400" dirty="0" smtClean="0"/>
              <a:t> </a:t>
            </a:r>
            <a:r>
              <a:rPr lang="en-US" sz="2400" dirty="0" err="1" smtClean="0"/>
              <a:t>zijn</a:t>
            </a:r>
            <a:r>
              <a:rPr lang="en-US" sz="2400" dirty="0" smtClean="0"/>
              <a:t> </a:t>
            </a:r>
            <a:r>
              <a:rPr lang="en-US" sz="2400" dirty="0" err="1" smtClean="0"/>
              <a:t>gebruik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De </a:t>
            </a:r>
            <a:r>
              <a:rPr lang="en-US" sz="2400" dirty="0" err="1" smtClean="0"/>
              <a:t>meterstanden</a:t>
            </a:r>
            <a:r>
              <a:rPr lang="en-US" sz="2400" dirty="0" smtClean="0"/>
              <a:t> </a:t>
            </a:r>
            <a:r>
              <a:rPr lang="en-US" sz="2400" dirty="0" err="1" smtClean="0"/>
              <a:t>worden</a:t>
            </a:r>
            <a:r>
              <a:rPr lang="en-US" sz="2400" dirty="0" smtClean="0"/>
              <a:t> </a:t>
            </a:r>
            <a:r>
              <a:rPr lang="en-US" sz="2400" dirty="0" err="1" smtClean="0"/>
              <a:t>uitgelezen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err="1" smtClean="0"/>
              <a:t>Regulier</a:t>
            </a:r>
            <a:r>
              <a:rPr lang="en-US" sz="2400" dirty="0" smtClean="0"/>
              <a:t> </a:t>
            </a:r>
            <a:r>
              <a:rPr lang="en-US" sz="2400" dirty="0" err="1" smtClean="0"/>
              <a:t>gebruik</a:t>
            </a:r>
            <a:r>
              <a:rPr lang="en-US" sz="2400" dirty="0" smtClean="0"/>
              <a:t> en </a:t>
            </a:r>
            <a:br>
              <a:rPr lang="en-US" sz="2400" dirty="0" smtClean="0"/>
            </a:br>
            <a:r>
              <a:rPr lang="en-US" sz="2400" dirty="0" err="1" smtClean="0"/>
              <a:t>slimme</a:t>
            </a:r>
            <a:r>
              <a:rPr lang="en-US" sz="2400" dirty="0" smtClean="0"/>
              <a:t> </a:t>
            </a:r>
            <a:r>
              <a:rPr lang="en-US" sz="2400" dirty="0" err="1" smtClean="0"/>
              <a:t>besparingen</a:t>
            </a:r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12290" name="Picture 2" descr="Oude elektriciteitsme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501008"/>
            <a:ext cx="802010" cy="992652"/>
          </a:xfrm>
          <a:prstGeom prst="rect">
            <a:avLst/>
          </a:prstGeom>
          <a:noFill/>
        </p:spPr>
      </p:pic>
      <p:pic>
        <p:nvPicPr>
          <p:cNvPr id="6" name="Picture 4" descr="http://www.apfn.org/images/images6/smartme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9177" y="2780928"/>
            <a:ext cx="796804" cy="673994"/>
          </a:xfrm>
          <a:prstGeom prst="rect">
            <a:avLst/>
          </a:prstGeom>
          <a:noFill/>
        </p:spPr>
      </p:pic>
      <p:pic>
        <p:nvPicPr>
          <p:cNvPr id="7" name="Picture 2" descr="http://www.whirlpool.com/digitalassets/WFL98HEBU/Standalone_1175X1290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1254665"/>
            <a:ext cx="905403" cy="994017"/>
          </a:xfrm>
          <a:prstGeom prst="rect">
            <a:avLst/>
          </a:prstGeom>
          <a:noFill/>
        </p:spPr>
      </p:pic>
      <p:pic>
        <p:nvPicPr>
          <p:cNvPr id="12292" name="Picture 4" descr="http://www.digitalnewsasia.com/sites/default/files/images/digital%20economy/mainfram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2492896"/>
            <a:ext cx="1584176" cy="1152128"/>
          </a:xfrm>
          <a:prstGeom prst="rect">
            <a:avLst/>
          </a:prstGeom>
          <a:noFill/>
        </p:spPr>
      </p:pic>
      <p:sp>
        <p:nvSpPr>
          <p:cNvPr id="10" name="Freeform 9"/>
          <p:cNvSpPr/>
          <p:nvPr/>
        </p:nvSpPr>
        <p:spPr>
          <a:xfrm>
            <a:off x="6804248" y="1773936"/>
            <a:ext cx="864096" cy="646952"/>
          </a:xfrm>
          <a:custGeom>
            <a:avLst/>
            <a:gdLst>
              <a:gd name="connsiteX0" fmla="*/ 0 w 676656"/>
              <a:gd name="connsiteY0" fmla="*/ 0 h 548640"/>
              <a:gd name="connsiteX1" fmla="*/ 676656 w 676656"/>
              <a:gd name="connsiteY1" fmla="*/ 0 h 548640"/>
              <a:gd name="connsiteX2" fmla="*/ 676656 w 676656"/>
              <a:gd name="connsiteY2" fmla="*/ 54864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656" h="548640">
                <a:moveTo>
                  <a:pt x="0" y="0"/>
                </a:moveTo>
                <a:lnTo>
                  <a:pt x="676656" y="0"/>
                </a:lnTo>
                <a:lnTo>
                  <a:pt x="676656" y="548640"/>
                </a:lnTo>
              </a:path>
            </a:pathLst>
          </a:cu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6948264" y="1412776"/>
            <a:ext cx="432048" cy="216024"/>
            <a:chOff x="6660232" y="4581128"/>
            <a:chExt cx="1152128" cy="504056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6660232" y="4581128"/>
              <a:ext cx="0" cy="50405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660232" y="5085184"/>
              <a:ext cx="115212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reeform 17"/>
            <p:cNvSpPr/>
            <p:nvPr/>
          </p:nvSpPr>
          <p:spPr>
            <a:xfrm>
              <a:off x="6720840" y="4622292"/>
              <a:ext cx="1033272" cy="394716"/>
            </a:xfrm>
            <a:custGeom>
              <a:avLst/>
              <a:gdLst>
                <a:gd name="connsiteX0" fmla="*/ 0 w 1033272"/>
                <a:gd name="connsiteY0" fmla="*/ 370332 h 394716"/>
                <a:gd name="connsiteX1" fmla="*/ 246888 w 1033272"/>
                <a:gd name="connsiteY1" fmla="*/ 306324 h 394716"/>
                <a:gd name="connsiteX2" fmla="*/ 356616 w 1033272"/>
                <a:gd name="connsiteY2" fmla="*/ 370332 h 394716"/>
                <a:gd name="connsiteX3" fmla="*/ 502920 w 1033272"/>
                <a:gd name="connsiteY3" fmla="*/ 160020 h 394716"/>
                <a:gd name="connsiteX4" fmla="*/ 603504 w 1033272"/>
                <a:gd name="connsiteY4" fmla="*/ 13716 h 394716"/>
                <a:gd name="connsiteX5" fmla="*/ 694944 w 1033272"/>
                <a:gd name="connsiteY5" fmla="*/ 242316 h 394716"/>
                <a:gd name="connsiteX6" fmla="*/ 896112 w 1033272"/>
                <a:gd name="connsiteY6" fmla="*/ 370332 h 394716"/>
                <a:gd name="connsiteX7" fmla="*/ 1033272 w 1033272"/>
                <a:gd name="connsiteY7" fmla="*/ 315468 h 39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3272" h="394716">
                  <a:moveTo>
                    <a:pt x="0" y="370332"/>
                  </a:moveTo>
                  <a:cubicBezTo>
                    <a:pt x="93726" y="338328"/>
                    <a:pt x="187452" y="306324"/>
                    <a:pt x="246888" y="306324"/>
                  </a:cubicBezTo>
                  <a:cubicBezTo>
                    <a:pt x="306324" y="306324"/>
                    <a:pt x="313944" y="394716"/>
                    <a:pt x="356616" y="370332"/>
                  </a:cubicBezTo>
                  <a:cubicBezTo>
                    <a:pt x="399288" y="345948"/>
                    <a:pt x="461772" y="219456"/>
                    <a:pt x="502920" y="160020"/>
                  </a:cubicBezTo>
                  <a:cubicBezTo>
                    <a:pt x="544068" y="100584"/>
                    <a:pt x="571500" y="0"/>
                    <a:pt x="603504" y="13716"/>
                  </a:cubicBezTo>
                  <a:cubicBezTo>
                    <a:pt x="635508" y="27432"/>
                    <a:pt x="646176" y="182880"/>
                    <a:pt x="694944" y="242316"/>
                  </a:cubicBezTo>
                  <a:cubicBezTo>
                    <a:pt x="743712" y="301752"/>
                    <a:pt x="839724" y="358140"/>
                    <a:pt x="896112" y="370332"/>
                  </a:cubicBezTo>
                  <a:cubicBezTo>
                    <a:pt x="952500" y="382524"/>
                    <a:pt x="992886" y="348996"/>
                    <a:pt x="1033272" y="315468"/>
                  </a:cubicBezTo>
                </a:path>
              </a:pathLst>
            </a:cu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294" name="Picture 6" descr="http://www.energywellnessproducts.com/images/lock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68344" y="1988840"/>
            <a:ext cx="360040" cy="360040"/>
          </a:xfrm>
          <a:prstGeom prst="rect">
            <a:avLst/>
          </a:prstGeom>
          <a:noFill/>
        </p:spPr>
      </p:pic>
      <p:pic>
        <p:nvPicPr>
          <p:cNvPr id="12296" name="Picture 8" descr="http://2.bp.blogspot.com/_GBwb-MzTAVw/TIvv9VsvAdI/AAAAAAAAADg/S7VLstXBvNQ/s1600/4564840793_c2614a717c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70340" y="3933056"/>
            <a:ext cx="586036" cy="576064"/>
          </a:xfrm>
          <a:prstGeom prst="rect">
            <a:avLst/>
          </a:prstGeom>
          <a:noFill/>
        </p:spPr>
      </p:pic>
      <p:cxnSp>
        <p:nvCxnSpPr>
          <p:cNvPr id="26" name="Elbow Connector 25"/>
          <p:cNvCxnSpPr>
            <a:stCxn id="6" idx="3"/>
          </p:cNvCxnSpPr>
          <p:nvPr/>
        </p:nvCxnSpPr>
        <p:spPr>
          <a:xfrm flipV="1">
            <a:off x="5885981" y="2924944"/>
            <a:ext cx="918267" cy="192981"/>
          </a:xfrm>
          <a:prstGeom prst="bent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12290" idx="3"/>
          </p:cNvCxnSpPr>
          <p:nvPr/>
        </p:nvCxnSpPr>
        <p:spPr>
          <a:xfrm flipV="1">
            <a:off x="5878066" y="3501008"/>
            <a:ext cx="926182" cy="496326"/>
          </a:xfrm>
          <a:prstGeom prst="bent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7663358" y="3717032"/>
            <a:ext cx="4986" cy="21602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Freeform 57"/>
          <p:cNvSpPr/>
          <p:nvPr/>
        </p:nvSpPr>
        <p:spPr>
          <a:xfrm>
            <a:off x="6804248" y="4571976"/>
            <a:ext cx="739552" cy="585216"/>
          </a:xfrm>
          <a:custGeom>
            <a:avLst/>
            <a:gdLst>
              <a:gd name="connsiteX0" fmla="*/ 832104 w 832104"/>
              <a:gd name="connsiteY0" fmla="*/ 0 h 585216"/>
              <a:gd name="connsiteX1" fmla="*/ 832104 w 832104"/>
              <a:gd name="connsiteY1" fmla="*/ 265176 h 585216"/>
              <a:gd name="connsiteX2" fmla="*/ 0 w 832104"/>
              <a:gd name="connsiteY2" fmla="*/ 265176 h 585216"/>
              <a:gd name="connsiteX3" fmla="*/ 0 w 832104"/>
              <a:gd name="connsiteY3" fmla="*/ 585216 h 58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104" h="585216">
                <a:moveTo>
                  <a:pt x="832104" y="0"/>
                </a:moveTo>
                <a:lnTo>
                  <a:pt x="832104" y="265176"/>
                </a:lnTo>
                <a:lnTo>
                  <a:pt x="0" y="265176"/>
                </a:lnTo>
                <a:lnTo>
                  <a:pt x="0" y="585216"/>
                </a:lnTo>
              </a:path>
            </a:pathLst>
          </a:cu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 flipH="1">
            <a:off x="7812360" y="4571976"/>
            <a:ext cx="720080" cy="585216"/>
          </a:xfrm>
          <a:custGeom>
            <a:avLst/>
            <a:gdLst>
              <a:gd name="connsiteX0" fmla="*/ 832104 w 832104"/>
              <a:gd name="connsiteY0" fmla="*/ 0 h 585216"/>
              <a:gd name="connsiteX1" fmla="*/ 832104 w 832104"/>
              <a:gd name="connsiteY1" fmla="*/ 265176 h 585216"/>
              <a:gd name="connsiteX2" fmla="*/ 0 w 832104"/>
              <a:gd name="connsiteY2" fmla="*/ 265176 h 585216"/>
              <a:gd name="connsiteX3" fmla="*/ 0 w 832104"/>
              <a:gd name="connsiteY3" fmla="*/ 585216 h 58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104" h="585216">
                <a:moveTo>
                  <a:pt x="832104" y="0"/>
                </a:moveTo>
                <a:lnTo>
                  <a:pt x="832104" y="265176"/>
                </a:lnTo>
                <a:lnTo>
                  <a:pt x="0" y="265176"/>
                </a:lnTo>
                <a:lnTo>
                  <a:pt x="0" y="585216"/>
                </a:lnTo>
              </a:path>
            </a:pathLst>
          </a:cu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5580112" y="5229200"/>
            <a:ext cx="3384376" cy="9361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800100" lvl="1" indent="-800100">
              <a:buAutoNum type="arabicPlain" startAt="2013"/>
            </a:pPr>
            <a:r>
              <a:rPr lang="en-US" sz="1200" dirty="0" smtClean="0"/>
              <a:t> Elektra	Slim	</a:t>
            </a:r>
            <a:r>
              <a:rPr lang="en-US" sz="1200" dirty="0" err="1" smtClean="0"/>
              <a:t>Saldo</a:t>
            </a:r>
            <a:endParaRPr lang="en-US" sz="1200" dirty="0" smtClean="0"/>
          </a:p>
          <a:p>
            <a:pPr marL="800100" lvl="1" indent="-800100"/>
            <a:r>
              <a:rPr lang="en-US" sz="1200" dirty="0" err="1" smtClean="0"/>
              <a:t>Droger</a:t>
            </a:r>
            <a:r>
              <a:rPr lang="en-US" sz="1200" dirty="0" smtClean="0"/>
              <a:t>	       54	     -6	     48</a:t>
            </a:r>
          </a:p>
          <a:p>
            <a:pPr marL="800100" lvl="1" indent="-800100"/>
            <a:r>
              <a:rPr lang="en-US" sz="1200" i="1" dirty="0" smtClean="0"/>
              <a:t>“Dom”</a:t>
            </a:r>
            <a:r>
              <a:rPr lang="en-US" sz="1200" dirty="0" smtClean="0"/>
              <a:t>		</a:t>
            </a:r>
            <a:r>
              <a:rPr lang="en-US" sz="1200" u="sng" dirty="0" smtClean="0"/>
              <a:t>  470</a:t>
            </a:r>
            <a:r>
              <a:rPr lang="en-US" sz="1200" dirty="0" smtClean="0"/>
              <a:t>	</a:t>
            </a:r>
            <a:r>
              <a:rPr lang="en-US" sz="1200" u="sng" dirty="0" smtClean="0"/>
              <a:t>      0</a:t>
            </a:r>
            <a:r>
              <a:rPr lang="en-US" sz="1200" dirty="0" smtClean="0"/>
              <a:t>	  </a:t>
            </a:r>
            <a:r>
              <a:rPr lang="en-US" sz="1200" u="sng" dirty="0" smtClean="0"/>
              <a:t> 470</a:t>
            </a:r>
          </a:p>
          <a:p>
            <a:pPr marL="800100" lvl="1" indent="-800100"/>
            <a:r>
              <a:rPr lang="en-US" sz="1200" b="1" dirty="0" smtClean="0"/>
              <a:t>Total		  524   	     -6	   518</a:t>
            </a:r>
          </a:p>
          <a:p>
            <a:pPr marL="342900" indent="-342900"/>
            <a:endParaRPr lang="en-US" sz="1200" dirty="0"/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7668344" y="4581128"/>
            <a:ext cx="0" cy="576064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6" descr="http://www.energywellnessproducts.com/images/lock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2492896"/>
            <a:ext cx="360040" cy="360040"/>
          </a:xfrm>
          <a:prstGeom prst="rect">
            <a:avLst/>
          </a:prstGeom>
          <a:noFill/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2AE1-FEAA-45D3-B85A-E07DE2F2712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400" dirty="0" smtClean="0"/>
              <a:t>“Dom </a:t>
            </a:r>
            <a:r>
              <a:rPr lang="en-US" sz="2400" dirty="0" err="1" smtClean="0"/>
              <a:t>gebruik</a:t>
            </a:r>
            <a:r>
              <a:rPr lang="en-US" sz="2400" dirty="0" smtClean="0"/>
              <a:t>” </a:t>
            </a:r>
            <a:r>
              <a:rPr lang="en-US" sz="2400" dirty="0" err="1" smtClean="0"/>
              <a:t>tarief</a:t>
            </a:r>
            <a:r>
              <a:rPr lang="en-US" sz="2400" dirty="0" smtClean="0"/>
              <a:t> +</a:t>
            </a:r>
            <a:br>
              <a:rPr lang="en-US" sz="2400" dirty="0" smtClean="0"/>
            </a:br>
            <a:r>
              <a:rPr lang="en-US" sz="2400" dirty="0" smtClean="0"/>
              <a:t>slim </a:t>
            </a:r>
            <a:r>
              <a:rPr lang="en-US" sz="2400" dirty="0" err="1" smtClean="0"/>
              <a:t>apparaat</a:t>
            </a:r>
            <a:r>
              <a:rPr lang="en-US" sz="2400" dirty="0" smtClean="0"/>
              <a:t> </a:t>
            </a:r>
            <a:r>
              <a:rPr lang="en-US" sz="2400" dirty="0" err="1" smtClean="0"/>
              <a:t>tarief</a:t>
            </a:r>
            <a:endParaRPr lang="en-US" sz="2400" dirty="0" smtClean="0"/>
          </a:p>
          <a:p>
            <a:pPr lvl="1"/>
            <a:r>
              <a:rPr lang="en-US" sz="2000" dirty="0" smtClean="0"/>
              <a:t>Service contract</a:t>
            </a:r>
          </a:p>
          <a:p>
            <a:pPr lvl="1"/>
            <a:r>
              <a:rPr lang="en-US" sz="2000" dirty="0" err="1" smtClean="0"/>
              <a:t>Voor</a:t>
            </a:r>
            <a:r>
              <a:rPr lang="en-US" sz="2000" dirty="0" smtClean="0"/>
              <a:t> </a:t>
            </a:r>
            <a:r>
              <a:rPr lang="en-US" sz="2000" dirty="0" err="1" smtClean="0"/>
              <a:t>groter</a:t>
            </a:r>
            <a:r>
              <a:rPr lang="en-US" sz="2000" dirty="0" smtClean="0"/>
              <a:t> </a:t>
            </a:r>
            <a:r>
              <a:rPr lang="en-US" sz="2000" dirty="0" err="1" smtClean="0"/>
              <a:t>verbruik</a:t>
            </a:r>
            <a:r>
              <a:rPr lang="en-US" sz="2000" dirty="0" smtClean="0"/>
              <a:t>; </a:t>
            </a:r>
            <a:r>
              <a:rPr lang="en-US" sz="2000" dirty="0" err="1" smtClean="0"/>
              <a:t>b.v</a:t>
            </a:r>
            <a:r>
              <a:rPr lang="en-US" sz="2000" dirty="0" smtClean="0"/>
              <a:t>. EV, </a:t>
            </a:r>
            <a:r>
              <a:rPr lang="en-US" sz="2000" dirty="0" err="1" smtClean="0"/>
              <a:t>warmtepomp</a:t>
            </a:r>
            <a:endParaRPr lang="en-US" sz="2000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400" dirty="0" err="1" smtClean="0"/>
              <a:t>Totaal</a:t>
            </a:r>
            <a:r>
              <a:rPr lang="en-US" sz="2400" dirty="0" smtClean="0"/>
              <a:t> </a:t>
            </a:r>
            <a:r>
              <a:rPr lang="en-US" sz="2400" dirty="0" err="1" smtClean="0"/>
              <a:t>gebruik</a:t>
            </a:r>
            <a:r>
              <a:rPr lang="en-US" sz="2400" dirty="0" smtClean="0"/>
              <a:t> </a:t>
            </a:r>
            <a:r>
              <a:rPr lang="en-US" sz="2400" dirty="0" smtClean="0"/>
              <a:t>+ </a:t>
            </a:r>
            <a:br>
              <a:rPr lang="en-US" sz="2400" dirty="0" smtClean="0"/>
            </a:br>
            <a:r>
              <a:rPr lang="en-US" sz="2400" dirty="0" smtClean="0"/>
              <a:t>“</a:t>
            </a:r>
            <a:r>
              <a:rPr lang="en-US" sz="2400" dirty="0" err="1" smtClean="0"/>
              <a:t>verschoven</a:t>
            </a:r>
            <a:r>
              <a:rPr lang="en-US" sz="2400" dirty="0" smtClean="0"/>
              <a:t> </a:t>
            </a:r>
            <a:r>
              <a:rPr lang="en-US" sz="2400" dirty="0" err="1" smtClean="0"/>
              <a:t>gebruik</a:t>
            </a:r>
            <a:r>
              <a:rPr lang="en-US" sz="2400" dirty="0" smtClean="0"/>
              <a:t>”</a:t>
            </a:r>
          </a:p>
          <a:p>
            <a:pPr lvl="1"/>
            <a:r>
              <a:rPr lang="en-US" sz="2000" dirty="0" err="1" smtClean="0"/>
              <a:t>Voor</a:t>
            </a:r>
            <a:r>
              <a:rPr lang="en-US" sz="2000" dirty="0" smtClean="0"/>
              <a:t> </a:t>
            </a:r>
            <a:r>
              <a:rPr lang="en-US" sz="2000" dirty="0" err="1" smtClean="0"/>
              <a:t>kleinere</a:t>
            </a:r>
            <a:r>
              <a:rPr lang="en-US" sz="2000" dirty="0" smtClean="0"/>
              <a:t> </a:t>
            </a:r>
            <a:r>
              <a:rPr lang="en-US" sz="2000" dirty="0" err="1" smtClean="0"/>
              <a:t>verbruikers</a:t>
            </a:r>
            <a:r>
              <a:rPr lang="en-US" sz="2000" dirty="0" smtClean="0"/>
              <a:t> </a:t>
            </a:r>
            <a:r>
              <a:rPr lang="en-US" sz="2000" dirty="0" err="1" smtClean="0"/>
              <a:t>zoals</a:t>
            </a:r>
            <a:r>
              <a:rPr lang="en-US" sz="2000" dirty="0" smtClean="0"/>
              <a:t> </a:t>
            </a:r>
            <a:r>
              <a:rPr lang="en-US" sz="2000" dirty="0" err="1" smtClean="0"/>
              <a:t>witgoed</a:t>
            </a:r>
            <a:r>
              <a:rPr lang="en-US" sz="2000" dirty="0" smtClean="0"/>
              <a:t>, boilers etc.</a:t>
            </a:r>
          </a:p>
          <a:p>
            <a:endParaRPr lang="en-US" dirty="0"/>
          </a:p>
        </p:txBody>
      </p:sp>
      <p:pic>
        <p:nvPicPr>
          <p:cNvPr id="12290" name="Picture 2" descr="http://4.bp.blogspot.com/_FoXyvaPSnVk/TQ_lF5-H4zI/AAAAAAADwUI/_qi3h-KRm9Q/s1600/Nissan_Le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933056"/>
            <a:ext cx="3190727" cy="2127817"/>
          </a:xfrm>
          <a:prstGeom prst="rect">
            <a:avLst/>
          </a:prstGeom>
          <a:noFill/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 </a:t>
            </a:r>
            <a:r>
              <a:rPr lang="en-US" dirty="0" err="1" smtClean="0"/>
              <a:t>kies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12" name="Picture 11" descr="Dryer_t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3861048"/>
            <a:ext cx="1992124" cy="2197498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2AE1-FEAA-45D3-B85A-E07DE2F2712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PV </a:t>
            </a:r>
            <a:r>
              <a:rPr lang="en-US" dirty="0" err="1" smtClean="0"/>
              <a:t>perspectief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33285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400" dirty="0" smtClean="0"/>
              <a:t>“Dom” </a:t>
            </a:r>
            <a:r>
              <a:rPr lang="en-US" sz="2400" dirty="0" err="1" smtClean="0"/>
              <a:t>gebruik</a:t>
            </a:r>
            <a:r>
              <a:rPr lang="en-US" sz="2400" dirty="0" smtClean="0"/>
              <a:t> -&gt; PV1</a:t>
            </a:r>
          </a:p>
          <a:p>
            <a:endParaRPr lang="en-US" sz="2400" dirty="0" smtClean="0"/>
          </a:p>
          <a:p>
            <a:r>
              <a:rPr lang="en-US" sz="2400" dirty="0" smtClean="0"/>
              <a:t>“Slim” </a:t>
            </a:r>
            <a:r>
              <a:rPr lang="en-US" sz="2400" dirty="0" err="1" smtClean="0"/>
              <a:t>gebruik</a:t>
            </a:r>
            <a:r>
              <a:rPr lang="en-US" sz="2400" dirty="0" smtClean="0"/>
              <a:t> -&gt; PV2…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2332856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400" dirty="0" smtClean="0"/>
              <a:t>“</a:t>
            </a:r>
            <a:r>
              <a:rPr lang="en-US" sz="2400" dirty="0" err="1" smtClean="0"/>
              <a:t>Totaal</a:t>
            </a:r>
            <a:r>
              <a:rPr lang="en-US" sz="2400" dirty="0" smtClean="0"/>
              <a:t>” </a:t>
            </a:r>
            <a:r>
              <a:rPr lang="en-US" sz="2400" dirty="0" err="1" smtClean="0"/>
              <a:t>gebruik</a:t>
            </a:r>
            <a:r>
              <a:rPr lang="en-US" sz="2400" dirty="0" smtClean="0"/>
              <a:t> -&gt; PV1</a:t>
            </a:r>
          </a:p>
          <a:p>
            <a:pPr lvl="1"/>
            <a:r>
              <a:rPr lang="en-US" sz="2000" dirty="0" err="1" smtClean="0"/>
              <a:t>Zoals</a:t>
            </a:r>
            <a:r>
              <a:rPr lang="en-US" sz="2000" dirty="0" smtClean="0"/>
              <a:t> </a:t>
            </a:r>
            <a:r>
              <a:rPr lang="en-US" sz="2000" dirty="0" err="1" smtClean="0"/>
              <a:t>vandaag</a:t>
            </a:r>
            <a:endParaRPr lang="en-US" sz="2000" dirty="0" smtClean="0"/>
          </a:p>
          <a:p>
            <a:r>
              <a:rPr lang="en-US" sz="2400" dirty="0" smtClean="0"/>
              <a:t>“</a:t>
            </a:r>
            <a:r>
              <a:rPr lang="en-US" sz="2400" dirty="0" err="1" smtClean="0"/>
              <a:t>Verschuiving</a:t>
            </a:r>
            <a:r>
              <a:rPr lang="en-US" sz="2400" dirty="0" smtClean="0"/>
              <a:t>” -&gt; PV2</a:t>
            </a:r>
          </a:p>
          <a:p>
            <a:pPr lvl="1"/>
            <a:r>
              <a:rPr lang="en-US" sz="2000" dirty="0" err="1" smtClean="0"/>
              <a:t>Verschuiving</a:t>
            </a:r>
            <a:r>
              <a:rPr lang="en-US" sz="2000" dirty="0" smtClean="0"/>
              <a:t> is zero sum in time!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4077072"/>
            <a:ext cx="820891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0850" indent="-450850" algn="ctr">
              <a:spcBef>
                <a:spcPct val="20000"/>
              </a:spcBef>
              <a:buBlip>
                <a:blip r:embed="rId2"/>
              </a:buBlip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PV1 = PV2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maakt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deze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verrekening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iets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makkelijker</a:t>
            </a:r>
            <a:endParaRPr lang="en-US" sz="2400" dirty="0" smtClean="0">
              <a:solidFill>
                <a:schemeClr val="accent3">
                  <a:lumMod val="5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7" name="Picture 6" descr="perspectiv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76672"/>
            <a:ext cx="1268681" cy="748469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2AE1-FEAA-45D3-B85A-E07DE2F2712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Wat</a:t>
            </a:r>
            <a:r>
              <a:rPr lang="en-US" dirty="0" smtClean="0"/>
              <a:t> is </a:t>
            </a:r>
            <a:r>
              <a:rPr lang="en-US" dirty="0" err="1" smtClean="0"/>
              <a:t>nodig</a:t>
            </a:r>
            <a:r>
              <a:rPr lang="en-US" dirty="0" smtClean="0"/>
              <a:t>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15000" cy="45259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800" dirty="0" err="1" smtClean="0"/>
              <a:t>Een</a:t>
            </a:r>
            <a:r>
              <a:rPr lang="en-US" sz="2800" dirty="0" smtClean="0"/>
              <a:t> </a:t>
            </a:r>
            <a:r>
              <a:rPr lang="en-US" sz="2800" dirty="0" err="1" smtClean="0"/>
              <a:t>geaccepteerde</a:t>
            </a:r>
            <a:r>
              <a:rPr lang="en-US" sz="2800" dirty="0" smtClean="0"/>
              <a:t> </a:t>
            </a:r>
            <a:r>
              <a:rPr lang="en-US" sz="2800" dirty="0" err="1" smtClean="0"/>
              <a:t>registratie</a:t>
            </a:r>
            <a:r>
              <a:rPr lang="en-US" sz="2800" dirty="0" smtClean="0"/>
              <a:t> van slim </a:t>
            </a:r>
            <a:r>
              <a:rPr lang="en-US" sz="2800" dirty="0" err="1" smtClean="0"/>
              <a:t>energie</a:t>
            </a:r>
            <a:r>
              <a:rPr lang="en-US" sz="2800" dirty="0" smtClean="0"/>
              <a:t> </a:t>
            </a:r>
            <a:r>
              <a:rPr lang="en-US" sz="2800" dirty="0" err="1" smtClean="0"/>
              <a:t>gebruik</a:t>
            </a:r>
            <a:r>
              <a:rPr lang="en-US" sz="2800" dirty="0" smtClean="0"/>
              <a:t> van </a:t>
            </a:r>
            <a:r>
              <a:rPr lang="en-US" sz="2800" dirty="0" err="1" smtClean="0"/>
              <a:t>apparaten</a:t>
            </a:r>
            <a:r>
              <a:rPr lang="en-US" sz="2800" dirty="0" smtClean="0"/>
              <a:t> </a:t>
            </a:r>
            <a:r>
              <a:rPr lang="en-US" sz="2800" dirty="0" err="1" smtClean="0"/>
              <a:t>zodat</a:t>
            </a:r>
            <a:r>
              <a:rPr lang="en-US" sz="2800" dirty="0" smtClean="0"/>
              <a:t> PV1 en PV2 </a:t>
            </a:r>
            <a:r>
              <a:rPr lang="en-US" sz="2800" dirty="0" err="1" smtClean="0"/>
              <a:t>onderling</a:t>
            </a:r>
            <a:r>
              <a:rPr lang="en-US" sz="2800" dirty="0" smtClean="0"/>
              <a:t> </a:t>
            </a:r>
            <a:r>
              <a:rPr lang="en-US" sz="2800" dirty="0" err="1" smtClean="0"/>
              <a:t>kunnen</a:t>
            </a:r>
            <a:r>
              <a:rPr lang="en-US" sz="2800" dirty="0" smtClean="0"/>
              <a:t> </a:t>
            </a:r>
            <a:r>
              <a:rPr lang="en-US" sz="2800" dirty="0" err="1" smtClean="0"/>
              <a:t>afrekenen</a:t>
            </a:r>
            <a:r>
              <a:rPr lang="en-US" sz="2800" dirty="0" smtClean="0"/>
              <a:t>.</a:t>
            </a:r>
          </a:p>
          <a:p>
            <a:pPr>
              <a:buNone/>
            </a:pPr>
            <a:endParaRPr lang="en-US" sz="2800" dirty="0" smtClean="0"/>
          </a:p>
          <a:p>
            <a:pPr>
              <a:lnSpc>
                <a:spcPct val="110000"/>
              </a:lnSpc>
            </a:pPr>
            <a:endParaRPr lang="en-US" sz="2800" dirty="0" smtClean="0"/>
          </a:p>
          <a:p>
            <a:pPr>
              <a:lnSpc>
                <a:spcPct val="110000"/>
              </a:lnSpc>
            </a:pPr>
            <a:r>
              <a:rPr lang="en-US" sz="2800" dirty="0" smtClean="0"/>
              <a:t>Of </a:t>
            </a:r>
            <a:r>
              <a:rPr lang="en-US" sz="2800" dirty="0" err="1" smtClean="0"/>
              <a:t>alles</a:t>
            </a:r>
            <a:r>
              <a:rPr lang="en-US" sz="2800" dirty="0" smtClean="0"/>
              <a:t> door </a:t>
            </a:r>
            <a:r>
              <a:rPr lang="en-US" sz="2800" dirty="0" err="1" smtClean="0"/>
              <a:t>één</a:t>
            </a:r>
            <a:r>
              <a:rPr lang="en-US" sz="2800" dirty="0" smtClean="0"/>
              <a:t> PV (PV1 = PV2)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PV </a:t>
            </a:r>
            <a:r>
              <a:rPr lang="en-US" sz="2400" dirty="0" err="1" smtClean="0"/>
              <a:t>accepteert</a:t>
            </a:r>
            <a:r>
              <a:rPr lang="en-US" sz="2400" dirty="0" smtClean="0"/>
              <a:t> </a:t>
            </a:r>
            <a:r>
              <a:rPr lang="en-US" sz="2400" dirty="0" err="1" smtClean="0"/>
              <a:t>apparaat</a:t>
            </a:r>
            <a:r>
              <a:rPr lang="en-US" sz="2400" dirty="0" smtClean="0"/>
              <a:t> </a:t>
            </a:r>
            <a:r>
              <a:rPr lang="en-US" sz="2400" dirty="0" err="1" smtClean="0"/>
              <a:t>gebruiksregistratie</a:t>
            </a:r>
            <a:r>
              <a:rPr lang="en-US" sz="2400" dirty="0" smtClean="0"/>
              <a:t> </a:t>
            </a:r>
            <a:r>
              <a:rPr lang="en-US" sz="2400" dirty="0" err="1" smtClean="0"/>
              <a:t>voor</a:t>
            </a:r>
            <a:r>
              <a:rPr lang="en-US" sz="2400" dirty="0" smtClean="0"/>
              <a:t> </a:t>
            </a:r>
            <a:r>
              <a:rPr lang="en-US" sz="2400" dirty="0" err="1" smtClean="0"/>
              <a:t>slimme</a:t>
            </a:r>
            <a:r>
              <a:rPr lang="en-US" sz="2400" dirty="0" smtClean="0"/>
              <a:t> </a:t>
            </a:r>
            <a:r>
              <a:rPr lang="en-US" sz="2400" dirty="0" err="1" smtClean="0"/>
              <a:t>compensatie</a:t>
            </a:r>
            <a:r>
              <a:rPr lang="en-US" sz="2400" dirty="0" smtClean="0"/>
              <a:t> </a:t>
            </a:r>
            <a:r>
              <a:rPr lang="en-US" sz="2400" dirty="0" err="1" smtClean="0"/>
              <a:t>doeleinden</a:t>
            </a:r>
            <a:endParaRPr lang="en-US" sz="2400" dirty="0" smtClean="0"/>
          </a:p>
          <a:p>
            <a:pPr lvl="1">
              <a:lnSpc>
                <a:spcPct val="110000"/>
              </a:lnSpc>
            </a:pPr>
            <a:r>
              <a:rPr lang="en-US" sz="2400" dirty="0" err="1" smtClean="0"/>
              <a:t>Standaard</a:t>
            </a:r>
            <a:r>
              <a:rPr lang="en-US" sz="2400" dirty="0" smtClean="0"/>
              <a:t> is </a:t>
            </a:r>
            <a:r>
              <a:rPr lang="en-US" sz="2400" dirty="0" err="1" smtClean="0"/>
              <a:t>nodig</a:t>
            </a:r>
            <a:r>
              <a:rPr lang="en-US" sz="2400" dirty="0" smtClean="0"/>
              <a:t> </a:t>
            </a:r>
            <a:r>
              <a:rPr lang="en-US" sz="2400" dirty="0" err="1" smtClean="0"/>
              <a:t>om</a:t>
            </a:r>
            <a:r>
              <a:rPr lang="en-US" sz="2400" dirty="0" smtClean="0"/>
              <a:t> </a:t>
            </a:r>
            <a:r>
              <a:rPr lang="en-US" sz="2400" dirty="0" err="1" smtClean="0"/>
              <a:t>wisseling</a:t>
            </a:r>
            <a:r>
              <a:rPr lang="en-US" sz="2400" dirty="0" smtClean="0"/>
              <a:t> van PV </a:t>
            </a:r>
            <a:r>
              <a:rPr lang="en-US" sz="2400" dirty="0" err="1" smtClean="0"/>
              <a:t>reëel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maken</a:t>
            </a:r>
            <a:endParaRPr lang="en-US" sz="2400" dirty="0" smtClean="0"/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PV </a:t>
            </a:r>
            <a:r>
              <a:rPr lang="en-US" sz="2400" dirty="0" err="1" smtClean="0"/>
              <a:t>moet</a:t>
            </a:r>
            <a:r>
              <a:rPr lang="en-US" sz="2400" dirty="0" smtClean="0"/>
              <a:t> </a:t>
            </a:r>
            <a:r>
              <a:rPr lang="en-US" sz="2400" dirty="0" err="1" smtClean="0"/>
              <a:t>nogal</a:t>
            </a:r>
            <a:r>
              <a:rPr lang="en-US" sz="2400" dirty="0" smtClean="0"/>
              <a:t> </a:t>
            </a:r>
            <a:r>
              <a:rPr lang="en-US" sz="2400" dirty="0" err="1" smtClean="0"/>
              <a:t>wat</a:t>
            </a:r>
            <a:r>
              <a:rPr lang="en-US" sz="2400" dirty="0" smtClean="0"/>
              <a:t> </a:t>
            </a:r>
            <a:r>
              <a:rPr lang="en-US" sz="2400" dirty="0" err="1" smtClean="0"/>
              <a:t>verschillende</a:t>
            </a:r>
            <a:r>
              <a:rPr lang="en-US" sz="2400" dirty="0" smtClean="0"/>
              <a:t> </a:t>
            </a:r>
            <a:r>
              <a:rPr lang="en-US" sz="2400" dirty="0" err="1" smtClean="0"/>
              <a:t>slimme</a:t>
            </a:r>
            <a:r>
              <a:rPr lang="en-US" sz="2400" dirty="0" smtClean="0"/>
              <a:t> </a:t>
            </a:r>
            <a:r>
              <a:rPr lang="en-US" sz="2400" dirty="0" err="1" smtClean="0"/>
              <a:t>compensatieschema’s</a:t>
            </a:r>
            <a:r>
              <a:rPr lang="en-US" sz="2400" dirty="0" smtClean="0"/>
              <a:t> </a:t>
            </a:r>
            <a:r>
              <a:rPr lang="en-US" sz="2400" dirty="0" err="1" smtClean="0"/>
              <a:t>aanbieden</a:t>
            </a:r>
            <a:endParaRPr lang="en-US" sz="2400" dirty="0" smtClean="0"/>
          </a:p>
          <a:p>
            <a:pPr lvl="1">
              <a:lnSpc>
                <a:spcPct val="110000"/>
              </a:lnSpc>
            </a:pPr>
            <a:r>
              <a:rPr lang="en-US" sz="2400" dirty="0" err="1" smtClean="0"/>
              <a:t>Slimme</a:t>
            </a:r>
            <a:r>
              <a:rPr lang="en-US" sz="2400" dirty="0" smtClean="0"/>
              <a:t> meters </a:t>
            </a:r>
            <a:r>
              <a:rPr lang="en-US" sz="2400" dirty="0" err="1" smtClean="0"/>
              <a:t>nodig</a:t>
            </a:r>
            <a:r>
              <a:rPr lang="en-US" sz="2400" dirty="0" smtClean="0"/>
              <a:t> </a:t>
            </a:r>
            <a:r>
              <a:rPr lang="en-US" sz="2400" dirty="0" err="1" smtClean="0"/>
              <a:t>om</a:t>
            </a:r>
            <a:r>
              <a:rPr lang="en-US" sz="2400" dirty="0" smtClean="0"/>
              <a:t> inter-PV </a:t>
            </a:r>
            <a:r>
              <a:rPr lang="en-US" sz="2400" dirty="0" err="1" smtClean="0"/>
              <a:t>afrekening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kunnen</a:t>
            </a:r>
            <a:r>
              <a:rPr lang="en-US" sz="2400" dirty="0" smtClean="0"/>
              <a:t> </a:t>
            </a:r>
            <a:r>
              <a:rPr lang="en-US" sz="2400" dirty="0" err="1" smtClean="0"/>
              <a:t>maken</a:t>
            </a:r>
            <a:endParaRPr lang="en-US" sz="2400" dirty="0" smtClean="0"/>
          </a:p>
          <a:p>
            <a:pPr lvl="1">
              <a:lnSpc>
                <a:spcPct val="110000"/>
              </a:lnSpc>
            </a:pPr>
            <a:endParaRPr lang="en-US" sz="2400" dirty="0" smtClean="0"/>
          </a:p>
        </p:txBody>
      </p:sp>
      <p:pic>
        <p:nvPicPr>
          <p:cNvPr id="4" name="Picture 8" descr="http://2.bp.blogspot.com/_GBwb-MzTAVw/TIvv9VsvAdI/AAAAAAAAADg/S7VLstXBvNQ/s1600/4564840793_c2614a717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2060848"/>
            <a:ext cx="586036" cy="5760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372200" y="1340768"/>
            <a:ext cx="122413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PV1 </a:t>
            </a:r>
            <a:r>
              <a:rPr lang="en-US" dirty="0" err="1" smtClean="0"/>
              <a:t>Totaal</a:t>
            </a:r>
            <a:endParaRPr lang="en-US" dirty="0" smtClean="0"/>
          </a:p>
          <a:p>
            <a:pPr algn="ctr"/>
            <a:r>
              <a:rPr lang="en-US" dirty="0" err="1" smtClean="0"/>
              <a:t>Gebruik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812360" y="1340768"/>
            <a:ext cx="115212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PV2 Slim</a:t>
            </a:r>
          </a:p>
          <a:p>
            <a:pPr algn="ctr"/>
            <a:r>
              <a:rPr lang="en-US" dirty="0" err="1" smtClean="0"/>
              <a:t>Gebruik</a:t>
            </a:r>
            <a:endParaRPr lang="en-US" dirty="0" smtClean="0"/>
          </a:p>
        </p:txBody>
      </p:sp>
      <p:cxnSp>
        <p:nvCxnSpPr>
          <p:cNvPr id="8" name="Shape 7"/>
          <p:cNvCxnSpPr>
            <a:stCxn id="5" idx="2"/>
            <a:endCxn id="4" idx="1"/>
          </p:cNvCxnSpPr>
          <p:nvPr/>
        </p:nvCxnSpPr>
        <p:spPr>
          <a:xfrm rot="16200000" flipH="1">
            <a:off x="7001400" y="1969967"/>
            <a:ext cx="361781" cy="39604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hape 9"/>
          <p:cNvCxnSpPr>
            <a:stCxn id="6" idx="2"/>
            <a:endCxn id="4" idx="3"/>
          </p:cNvCxnSpPr>
          <p:nvPr/>
        </p:nvCxnSpPr>
        <p:spPr>
          <a:xfrm rot="5400000">
            <a:off x="7996496" y="1956951"/>
            <a:ext cx="361781" cy="42207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372200" y="2924944"/>
            <a:ext cx="122413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PV1 balance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12360" y="2924944"/>
            <a:ext cx="115212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PV2 balance</a:t>
            </a:r>
          </a:p>
        </p:txBody>
      </p:sp>
      <p:cxnSp>
        <p:nvCxnSpPr>
          <p:cNvPr id="14" name="Elbow Connector 13"/>
          <p:cNvCxnSpPr>
            <a:stCxn id="4" idx="2"/>
            <a:endCxn id="11" idx="0"/>
          </p:cNvCxnSpPr>
          <p:nvPr/>
        </p:nvCxnSpPr>
        <p:spPr>
          <a:xfrm rot="5400000">
            <a:off x="7184783" y="2436397"/>
            <a:ext cx="288032" cy="68906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4" idx="2"/>
            <a:endCxn id="12" idx="0"/>
          </p:cNvCxnSpPr>
          <p:nvPr/>
        </p:nvCxnSpPr>
        <p:spPr>
          <a:xfrm rot="16200000" flipH="1">
            <a:off x="7886861" y="2423381"/>
            <a:ext cx="288032" cy="71509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7020272" y="4653136"/>
            <a:ext cx="1440160" cy="129614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US" dirty="0" smtClean="0"/>
              <a:t>PV1=PV2</a:t>
            </a:r>
            <a:endParaRPr lang="en-US" dirty="0"/>
          </a:p>
        </p:txBody>
      </p:sp>
      <p:cxnSp>
        <p:nvCxnSpPr>
          <p:cNvPr id="45" name="Straight Arrow Connector 44"/>
          <p:cNvCxnSpPr>
            <a:endCxn id="43" idx="1"/>
          </p:cNvCxnSpPr>
          <p:nvPr/>
        </p:nvCxnSpPr>
        <p:spPr>
          <a:xfrm flipH="1">
            <a:off x="7231179" y="4437112"/>
            <a:ext cx="5117" cy="4058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3" idx="5"/>
          </p:cNvCxnSpPr>
          <p:nvPr/>
        </p:nvCxnSpPr>
        <p:spPr>
          <a:xfrm flipH="1">
            <a:off x="8244408" y="5759464"/>
            <a:ext cx="5117" cy="4058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3" idx="3"/>
          </p:cNvCxnSpPr>
          <p:nvPr/>
        </p:nvCxnSpPr>
        <p:spPr>
          <a:xfrm>
            <a:off x="7231179" y="5759464"/>
            <a:ext cx="5117" cy="4058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43" idx="7"/>
          </p:cNvCxnSpPr>
          <p:nvPr/>
        </p:nvCxnSpPr>
        <p:spPr>
          <a:xfrm>
            <a:off x="8244408" y="4437112"/>
            <a:ext cx="5117" cy="4058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804248" y="3862789"/>
            <a:ext cx="888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Totaal</a:t>
            </a:r>
            <a:endParaRPr lang="en-US" dirty="0" smtClean="0"/>
          </a:p>
          <a:p>
            <a:pPr algn="ctr"/>
            <a:r>
              <a:rPr lang="en-US" dirty="0" err="1" smtClean="0"/>
              <a:t>gebruik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7812360" y="3861048"/>
            <a:ext cx="888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Slim</a:t>
            </a:r>
          </a:p>
          <a:p>
            <a:pPr algn="ctr"/>
            <a:r>
              <a:rPr lang="en-US" dirty="0" err="1" smtClean="0"/>
              <a:t>gebruik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6771643" y="6093296"/>
            <a:ext cx="953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Regulier</a:t>
            </a:r>
            <a:endParaRPr lang="en-US" dirty="0" smtClean="0"/>
          </a:p>
          <a:p>
            <a:pPr algn="ctr"/>
            <a:r>
              <a:rPr lang="en-US" dirty="0" err="1" smtClean="0"/>
              <a:t>gebruik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7763567" y="6093296"/>
            <a:ext cx="10508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Verschui</a:t>
            </a:r>
            <a:r>
              <a:rPr lang="en-US" dirty="0" smtClean="0"/>
              <a:t>-</a:t>
            </a:r>
            <a:br>
              <a:rPr lang="en-US" dirty="0" smtClean="0"/>
            </a:br>
            <a:r>
              <a:rPr lang="en-US" dirty="0" err="1" smtClean="0"/>
              <a:t>ving</a:t>
            </a:r>
            <a:endParaRPr lang="en-US" dirty="0" smtClean="0"/>
          </a:p>
        </p:txBody>
      </p:sp>
      <p:cxnSp>
        <p:nvCxnSpPr>
          <p:cNvPr id="66" name="Straight Arrow Connector 65"/>
          <p:cNvCxnSpPr>
            <a:stCxn id="43" idx="1"/>
            <a:endCxn id="43" idx="3"/>
          </p:cNvCxnSpPr>
          <p:nvPr/>
        </p:nvCxnSpPr>
        <p:spPr>
          <a:xfrm>
            <a:off x="7231179" y="4842952"/>
            <a:ext cx="0" cy="916512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 </a:t>
            </a:r>
            <a:r>
              <a:rPr lang="en-US" dirty="0" err="1" smtClean="0"/>
              <a:t>slimme</a:t>
            </a:r>
            <a:r>
              <a:rPr lang="en-US" dirty="0" smtClean="0"/>
              <a:t> meter..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Door </a:t>
            </a:r>
            <a:r>
              <a:rPr lang="en-US" sz="2800" dirty="0" err="1" smtClean="0"/>
              <a:t>huidig</a:t>
            </a:r>
            <a:r>
              <a:rPr lang="en-US" sz="2800" dirty="0" smtClean="0"/>
              <a:t> </a:t>
            </a:r>
            <a:r>
              <a:rPr lang="en-US" sz="2800" dirty="0" err="1" smtClean="0"/>
              <a:t>profiel-gebruik</a:t>
            </a:r>
            <a:r>
              <a:rPr lang="en-US" sz="2800" dirty="0" smtClean="0"/>
              <a:t> </a:t>
            </a:r>
            <a:r>
              <a:rPr lang="en-US" sz="2800" dirty="0" err="1" smtClean="0"/>
              <a:t>als</a:t>
            </a:r>
            <a:r>
              <a:rPr lang="en-US" sz="2800" dirty="0" smtClean="0"/>
              <a:t> </a:t>
            </a:r>
            <a:r>
              <a:rPr lang="en-US" sz="2800" dirty="0" err="1" smtClean="0"/>
              <a:t>regulier</a:t>
            </a:r>
            <a:r>
              <a:rPr lang="en-US" sz="2800" dirty="0" smtClean="0"/>
              <a:t> </a:t>
            </a:r>
            <a:r>
              <a:rPr lang="en-US" sz="2800" dirty="0" err="1" smtClean="0"/>
              <a:t>apparaat</a:t>
            </a:r>
            <a:r>
              <a:rPr lang="en-US" sz="2800" dirty="0" smtClean="0"/>
              <a:t> </a:t>
            </a:r>
            <a:r>
              <a:rPr lang="en-US" sz="2800" dirty="0" err="1" smtClean="0"/>
              <a:t>profiel</a:t>
            </a:r>
            <a:r>
              <a:rPr lang="en-US" sz="2800" dirty="0" smtClean="0"/>
              <a:t> </a:t>
            </a:r>
            <a:r>
              <a:rPr lang="en-US" sz="2800" dirty="0" err="1" smtClean="0"/>
              <a:t>te</a:t>
            </a:r>
            <a:r>
              <a:rPr lang="en-US" sz="2800" dirty="0" smtClean="0"/>
              <a:t> </a:t>
            </a:r>
            <a:r>
              <a:rPr lang="en-US" sz="2800" dirty="0" err="1" smtClean="0"/>
              <a:t>beschouwen</a:t>
            </a:r>
            <a:r>
              <a:rPr lang="en-US" sz="2800" dirty="0" smtClean="0"/>
              <a:t> is </a:t>
            </a:r>
            <a:r>
              <a:rPr lang="en-US" sz="2800" dirty="0" err="1" smtClean="0"/>
              <a:t>er</a:t>
            </a:r>
            <a:r>
              <a:rPr lang="en-US" sz="2800" dirty="0" smtClean="0"/>
              <a:t> </a:t>
            </a:r>
            <a:r>
              <a:rPr lang="en-US" sz="2800" dirty="0" err="1" smtClean="0"/>
              <a:t>geen</a:t>
            </a:r>
            <a:r>
              <a:rPr lang="en-US" sz="2800" dirty="0" smtClean="0"/>
              <a:t> </a:t>
            </a:r>
            <a:r>
              <a:rPr lang="en-US" sz="2800" dirty="0" err="1" smtClean="0"/>
              <a:t>slimme</a:t>
            </a:r>
            <a:r>
              <a:rPr lang="en-US" sz="2800" dirty="0" smtClean="0"/>
              <a:t> meter </a:t>
            </a:r>
            <a:r>
              <a:rPr lang="en-US" sz="2800" dirty="0" err="1" smtClean="0"/>
              <a:t>nodig</a:t>
            </a:r>
            <a:r>
              <a:rPr lang="en-US" sz="2800" dirty="0" smtClean="0"/>
              <a:t>:</a:t>
            </a:r>
          </a:p>
          <a:p>
            <a:pPr lvl="1"/>
            <a:r>
              <a:rPr lang="en-US" sz="2400" b="1" u="sng" dirty="0" smtClean="0"/>
              <a:t>Nu</a:t>
            </a:r>
            <a:r>
              <a:rPr lang="en-US" sz="2400" dirty="0" smtClean="0"/>
              <a:t> </a:t>
            </a:r>
            <a:r>
              <a:rPr lang="en-US" sz="2400" dirty="0" err="1" smtClean="0"/>
              <a:t>beginnen</a:t>
            </a:r>
            <a:r>
              <a:rPr lang="en-US" sz="2400" dirty="0" smtClean="0"/>
              <a:t>! </a:t>
            </a:r>
          </a:p>
          <a:p>
            <a:pPr lvl="1"/>
            <a:r>
              <a:rPr lang="en-US" sz="2400" dirty="0" err="1" smtClean="0"/>
              <a:t>Geen</a:t>
            </a:r>
            <a:r>
              <a:rPr lang="en-US" sz="2400" dirty="0" smtClean="0"/>
              <a:t> </a:t>
            </a:r>
            <a:r>
              <a:rPr lang="en-US" sz="2400" dirty="0" err="1" smtClean="0"/>
              <a:t>gedoe</a:t>
            </a:r>
            <a:r>
              <a:rPr lang="en-US" sz="2400" dirty="0" smtClean="0"/>
              <a:t> </a:t>
            </a:r>
            <a:r>
              <a:rPr lang="en-US" sz="2400" dirty="0" err="1" smtClean="0"/>
              <a:t>voor</a:t>
            </a:r>
            <a:r>
              <a:rPr lang="en-US" sz="2400" dirty="0" smtClean="0"/>
              <a:t> de </a:t>
            </a:r>
            <a:r>
              <a:rPr lang="en-US" sz="2400" dirty="0" err="1" smtClean="0"/>
              <a:t>klant</a:t>
            </a:r>
            <a:r>
              <a:rPr lang="en-US" sz="2400" dirty="0" smtClean="0"/>
              <a:t>!</a:t>
            </a:r>
          </a:p>
          <a:p>
            <a:pPr lvl="1"/>
            <a:endParaRPr lang="en-US" sz="2400" dirty="0" smtClean="0"/>
          </a:p>
        </p:txBody>
      </p:sp>
      <p:pic>
        <p:nvPicPr>
          <p:cNvPr id="4" name="Picture 4" descr="http://www.apfn.org/images/images6/smartme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60040"/>
            <a:ext cx="1159429" cy="980728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27584" y="4581128"/>
            <a:ext cx="64190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… zit al in het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apparaat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  <p:pic>
        <p:nvPicPr>
          <p:cNvPr id="7" name="Picture 6" descr="Dryer_t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4523966"/>
            <a:ext cx="1260604" cy="1390563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2AE1-FEAA-45D3-B85A-E07DE2F2712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Opportuniteit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Echte</a:t>
            </a:r>
            <a:r>
              <a:rPr lang="en-US" dirty="0" smtClean="0"/>
              <a:t> smart grids </a:t>
            </a:r>
            <a:r>
              <a:rPr lang="en-US" dirty="0" err="1" smtClean="0"/>
              <a:t>kunnen</a:t>
            </a:r>
            <a:r>
              <a:rPr lang="en-US" dirty="0" smtClean="0"/>
              <a:t> nu </a:t>
            </a:r>
            <a:r>
              <a:rPr lang="en-US" dirty="0" err="1" smtClean="0"/>
              <a:t>beginnen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we </a:t>
            </a:r>
            <a:r>
              <a:rPr lang="en-US" dirty="0" err="1" smtClean="0"/>
              <a:t>dat</a:t>
            </a:r>
            <a:r>
              <a:rPr lang="en-US" dirty="0" smtClean="0"/>
              <a:t> </a:t>
            </a:r>
            <a:r>
              <a:rPr lang="en-US" dirty="0" err="1" smtClean="0"/>
              <a:t>willen</a:t>
            </a:r>
            <a:r>
              <a:rPr lang="en-US" dirty="0" smtClean="0"/>
              <a:t>!</a:t>
            </a:r>
          </a:p>
          <a:p>
            <a:r>
              <a:rPr lang="en-US" dirty="0" smtClean="0"/>
              <a:t>Retrofit </a:t>
            </a:r>
            <a:r>
              <a:rPr lang="en-US" dirty="0" err="1" smtClean="0"/>
              <a:t>oplossingen</a:t>
            </a:r>
            <a:r>
              <a:rPr lang="en-US" dirty="0" smtClean="0"/>
              <a:t> </a:t>
            </a:r>
            <a:r>
              <a:rPr lang="en-US" dirty="0" err="1" smtClean="0"/>
              <a:t>kunnen</a:t>
            </a:r>
            <a:r>
              <a:rPr lang="en-US" dirty="0" smtClean="0"/>
              <a:t> </a:t>
            </a:r>
            <a:r>
              <a:rPr lang="en-US" dirty="0" err="1" smtClean="0"/>
              <a:t>snel</a:t>
            </a:r>
            <a:r>
              <a:rPr lang="en-US" dirty="0" smtClean="0"/>
              <a:t> in de </a:t>
            </a:r>
            <a:r>
              <a:rPr lang="en-US" dirty="0" err="1" smtClean="0"/>
              <a:t>markt</a:t>
            </a:r>
            <a:r>
              <a:rPr lang="en-US" dirty="0" smtClean="0"/>
              <a:t> </a:t>
            </a:r>
            <a:r>
              <a:rPr lang="en-US" dirty="0" err="1" smtClean="0"/>
              <a:t>komen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Geïnteresserde</a:t>
            </a:r>
            <a:r>
              <a:rPr lang="en-US" dirty="0" smtClean="0"/>
              <a:t> </a:t>
            </a:r>
            <a:r>
              <a:rPr lang="en-US" dirty="0" err="1" smtClean="0"/>
              <a:t>partijen</a:t>
            </a:r>
            <a:r>
              <a:rPr lang="en-US" dirty="0" smtClean="0"/>
              <a:t> </a:t>
            </a:r>
            <a:r>
              <a:rPr lang="en-US" dirty="0" err="1" smtClean="0"/>
              <a:t>kunnen</a:t>
            </a:r>
            <a:r>
              <a:rPr lang="en-US" dirty="0" smtClean="0"/>
              <a:t> </a:t>
            </a:r>
            <a:r>
              <a:rPr lang="en-US" dirty="0" err="1" smtClean="0"/>
              <a:t>zich</a:t>
            </a:r>
            <a:r>
              <a:rPr lang="en-US" dirty="0" smtClean="0"/>
              <a:t> </a:t>
            </a:r>
            <a:r>
              <a:rPr lang="en-US" dirty="0" err="1" smtClean="0"/>
              <a:t>melden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mvlot@uc-smartenergy.com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2AE1-FEAA-45D3-B85A-E07DE2F2712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eindelijk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2AE1-FEAA-45D3-B85A-E07DE2F27124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GMP Smart Power Dishwasher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04825" y="1377280"/>
            <a:ext cx="813435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Dank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uw</a:t>
            </a:r>
            <a:r>
              <a:rPr lang="en-US" dirty="0" smtClean="0"/>
              <a:t> </a:t>
            </a:r>
            <a:r>
              <a:rPr lang="en-US" dirty="0" err="1" smtClean="0"/>
              <a:t>aandacht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can find us on: www.uc-smartenergy.com</a:t>
            </a:r>
            <a:endParaRPr lang="en-US" dirty="0"/>
          </a:p>
        </p:txBody>
      </p:sp>
      <p:pic>
        <p:nvPicPr>
          <p:cNvPr id="6146" name="Picture 2" descr="C:\Users\Marnix\Google Drive\UC-Smartenergy\Website stuff\Resources\Logo final\logo uc smnartenergy 930x35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05" y="188640"/>
            <a:ext cx="8321583" cy="3168352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131840" y="6021288"/>
            <a:ext cx="2952328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2AE1-FEAA-45D3-B85A-E07DE2F2712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Ik</a:t>
            </a:r>
            <a:r>
              <a:rPr lang="en-US" dirty="0" smtClean="0"/>
              <a:t> </a:t>
            </a:r>
            <a:r>
              <a:rPr lang="en-US" dirty="0" err="1" smtClean="0"/>
              <a:t>koop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nieuwe</a:t>
            </a:r>
            <a:r>
              <a:rPr lang="en-US" dirty="0" smtClean="0"/>
              <a:t> </a:t>
            </a:r>
            <a:r>
              <a:rPr lang="en-US" dirty="0" err="1" smtClean="0"/>
              <a:t>wasdroger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24578" name="Picture 2" descr="http://www.whirlpool.com/digitalassets/WFL98HEBU/Standalone_1175X1290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6484" y="1700808"/>
            <a:ext cx="3869732" cy="4248472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2AE1-FEAA-45D3-B85A-E07DE2F2712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wat</a:t>
            </a:r>
            <a:r>
              <a:rPr lang="en-US" dirty="0" smtClean="0"/>
              <a:t> </a:t>
            </a:r>
            <a:r>
              <a:rPr lang="en-US" dirty="0" err="1" smtClean="0"/>
              <a:t>leuk</a:t>
            </a:r>
            <a:r>
              <a:rPr lang="en-US" dirty="0" smtClean="0"/>
              <a:t>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2AE1-FEAA-45D3-B85A-E07DE2F27124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My Movie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04825" y="1576388"/>
            <a:ext cx="813435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8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362" y="2098175"/>
            <a:ext cx="8643118" cy="280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932040" y="486916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mysmartappliances.com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Gewoon</a:t>
            </a:r>
            <a:r>
              <a:rPr lang="en-US" dirty="0" smtClean="0"/>
              <a:t>..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2AE1-FEAA-45D3-B85A-E07DE2F2712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Nederland…</a:t>
            </a:r>
            <a:endParaRPr lang="en-US" dirty="0"/>
          </a:p>
        </p:txBody>
      </p:sp>
      <p:pic>
        <p:nvPicPr>
          <p:cNvPr id="3076" name="Picture 4" descr="http://www.apfn.org/images/images6/smartme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484784"/>
            <a:ext cx="2584508" cy="2186162"/>
          </a:xfrm>
          <a:prstGeom prst="rect">
            <a:avLst/>
          </a:prstGeom>
          <a:noFill/>
        </p:spPr>
      </p:pic>
      <p:pic>
        <p:nvPicPr>
          <p:cNvPr id="3078" name="Picture 6" descr="http://www.sourcealliance.net/images/technology/real-time-rat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717032"/>
            <a:ext cx="3581400" cy="252412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3528" y="2060848"/>
            <a:ext cx="5040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indent="-450850">
              <a:spcBef>
                <a:spcPct val="20000"/>
              </a:spcBef>
              <a:buBlip>
                <a:blip r:embed="rId4"/>
              </a:buBlip>
            </a:pP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Eerst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 even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een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 smart meter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bestellen</a:t>
            </a:r>
            <a:endParaRPr lang="en-US" sz="3200" dirty="0" smtClean="0">
              <a:solidFill>
                <a:schemeClr val="accent3">
                  <a:lumMod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4293096"/>
            <a:ext cx="4752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indent="-450850">
              <a:spcBef>
                <a:spcPct val="20000"/>
              </a:spcBef>
              <a:buBlip>
                <a:blip r:embed="rId4"/>
              </a:buBlip>
            </a:pP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En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een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passend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variabel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tarief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kiezen</a:t>
            </a:r>
            <a:endParaRPr lang="en-US" sz="3200" dirty="0" smtClean="0">
              <a:solidFill>
                <a:schemeClr val="accent3">
                  <a:lumMod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2AE1-FEAA-45D3-B85A-E07DE2F2712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Variabel</a:t>
            </a:r>
            <a:r>
              <a:rPr lang="en-US" dirty="0" smtClean="0"/>
              <a:t> </a:t>
            </a:r>
            <a:r>
              <a:rPr lang="en-US" dirty="0" err="1" smtClean="0"/>
              <a:t>tarief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22530" name="Picture 2" descr="http://3.bp.blogspot.com/_leQ1fOyDw_o/TGpTJGXSRVI/AAAAAAAAAQE/oJxYOVw4NjU/s400/USJapanRealR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56792"/>
            <a:ext cx="3810000" cy="244792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528" y="1556792"/>
            <a:ext cx="4104456" cy="1902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indent="-450850">
              <a:spcBef>
                <a:spcPct val="20000"/>
              </a:spcBef>
              <a:buBlip>
                <a:blip r:embed="rId3"/>
              </a:buBlip>
            </a:pP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Wat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wordt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mijn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rekening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eigenlijk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?</a:t>
            </a:r>
          </a:p>
          <a:p>
            <a:pPr marL="450850" indent="-450850">
              <a:spcBef>
                <a:spcPct val="20000"/>
              </a:spcBef>
              <a:buBlip>
                <a:blip r:embed="rId3"/>
              </a:buBlip>
            </a:pP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Welk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tarief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moet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ik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kiezen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4149080"/>
            <a:ext cx="4104456" cy="1902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indent="-450850">
              <a:spcBef>
                <a:spcPct val="20000"/>
              </a:spcBef>
              <a:buBlip>
                <a:blip r:embed="rId3"/>
              </a:buBlip>
            </a:pP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Wat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gebruikt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mijn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nieuwe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apparaat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?</a:t>
            </a:r>
          </a:p>
          <a:p>
            <a:pPr marL="450850" indent="-450850">
              <a:spcBef>
                <a:spcPct val="20000"/>
              </a:spcBef>
              <a:buBlip>
                <a:blip r:embed="rId3"/>
              </a:buBlip>
            </a:pP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Wat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bespaart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 slim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gebruik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?</a:t>
            </a:r>
          </a:p>
        </p:txBody>
      </p:sp>
      <p:pic>
        <p:nvPicPr>
          <p:cNvPr id="22534" name="Picture 6" descr="http://cache1.smarthome.com/images/11392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077072"/>
            <a:ext cx="2042592" cy="2042592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2AE1-FEAA-45D3-B85A-E07DE2F2712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Ehhh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1026" name="Picture 2" descr="http://warriorfitness.org/wp-content/uploads/2012/05/confus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311276" cy="68580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2AE1-FEAA-45D3-B85A-E07DE2F2712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Dus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3" name="Picture 4" descr="http://www.apfn.org/images/images6/smartme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348880"/>
            <a:ext cx="2584508" cy="218616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19787039">
            <a:off x="317899" y="3285796"/>
            <a:ext cx="3308919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450850" indent="-450850">
              <a:spcBef>
                <a:spcPct val="20000"/>
              </a:spcBef>
            </a:pP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Is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dit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echt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nodig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?</a:t>
            </a:r>
          </a:p>
        </p:txBody>
      </p:sp>
      <p:pic>
        <p:nvPicPr>
          <p:cNvPr id="5" name="Picture 6" descr="http://www.sourcealliance.net/images/technology/real-time-rat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204864"/>
            <a:ext cx="3581400" cy="25241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19710968">
            <a:off x="4572000" y="2924944"/>
            <a:ext cx="3780202" cy="107721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450850" indent="-450850" algn="ctr">
              <a:spcBef>
                <a:spcPct val="20000"/>
              </a:spcBef>
            </a:pP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Hier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snapt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niemand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/>
            </a:r>
            <a:b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</a:b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iets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 van!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2AE1-FEAA-45D3-B85A-E07DE2F2712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err="1" smtClean="0"/>
              <a:t>Simpele</a:t>
            </a:r>
            <a:r>
              <a:rPr lang="en-US" sz="3600" dirty="0" smtClean="0"/>
              <a:t> </a:t>
            </a:r>
            <a:r>
              <a:rPr lang="en-US" sz="3600" dirty="0" err="1" smtClean="0"/>
              <a:t>vragen</a:t>
            </a:r>
            <a:r>
              <a:rPr lang="en-US" sz="3600" dirty="0" smtClean="0"/>
              <a:t>…</a:t>
            </a:r>
            <a:endParaRPr lang="en-US" sz="3600" dirty="0"/>
          </a:p>
        </p:txBody>
      </p:sp>
      <p:pic>
        <p:nvPicPr>
          <p:cNvPr id="23554" name="Picture 2" descr="http://www.keytoit.com.au/images/exc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2924175" cy="2190750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4644008" y="3501008"/>
            <a:ext cx="3744416" cy="2592288"/>
            <a:chOff x="4644008" y="3501008"/>
            <a:chExt cx="3744416" cy="2592288"/>
          </a:xfrm>
        </p:grpSpPr>
        <p:sp>
          <p:nvSpPr>
            <p:cNvPr id="6" name="Rectangle 5"/>
            <p:cNvSpPr/>
            <p:nvPr/>
          </p:nvSpPr>
          <p:spPr>
            <a:xfrm>
              <a:off x="4644008" y="3501008"/>
              <a:ext cx="3744416" cy="259228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860032" y="3789040"/>
              <a:ext cx="3384376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2400" b="1" dirty="0" smtClean="0">
                  <a:solidFill>
                    <a:schemeClr val="accent5">
                      <a:lumMod val="75000"/>
                    </a:schemeClr>
                  </a:solidFill>
                  <a:latin typeface="Trebuchet MS" pitchFamily="34" charset="0"/>
                  <a:ea typeface="+mj-ea"/>
                  <a:cs typeface="+mj-cs"/>
                </a:rPr>
                <a:t>2013 </a:t>
              </a:r>
              <a:r>
                <a:rPr lang="en-US" sz="2400" b="1" dirty="0" err="1" smtClean="0">
                  <a:solidFill>
                    <a:schemeClr val="accent5">
                      <a:lumMod val="75000"/>
                    </a:schemeClr>
                  </a:solidFill>
                  <a:latin typeface="Trebuchet MS" pitchFamily="34" charset="0"/>
                  <a:ea typeface="+mj-ea"/>
                  <a:cs typeface="+mj-cs"/>
                </a:rPr>
                <a:t>wasdroger</a:t>
              </a:r>
              <a:endParaRPr lang="en-US" sz="2400" b="1" dirty="0" smtClean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  <a:ea typeface="+mj-ea"/>
                <a:cs typeface="+mj-cs"/>
              </a:endParaRPr>
            </a:p>
            <a:p>
              <a:pPr>
                <a:spcBef>
                  <a:spcPts val="600"/>
                </a:spcBef>
              </a:pPr>
              <a:endParaRPr lang="en-US" sz="2400" b="1" dirty="0" smtClean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  <a:ea typeface="+mj-ea"/>
                <a:cs typeface="+mj-cs"/>
              </a:endParaRPr>
            </a:p>
            <a:p>
              <a:pPr>
                <a:spcBef>
                  <a:spcPts val="600"/>
                </a:spcBef>
                <a:tabLst>
                  <a:tab pos="2159000" algn="l"/>
                </a:tabLst>
              </a:pPr>
              <a:r>
                <a:rPr lang="en-US" sz="2000" dirty="0" smtClean="0">
                  <a:solidFill>
                    <a:schemeClr val="accent5">
                      <a:lumMod val="75000"/>
                    </a:schemeClr>
                  </a:solidFill>
                  <a:latin typeface="Trebuchet MS" pitchFamily="34" charset="0"/>
                  <a:ea typeface="+mj-ea"/>
                  <a:cs typeface="+mj-cs"/>
                </a:rPr>
                <a:t>Elektra: 	   €54</a:t>
              </a:r>
            </a:p>
            <a:p>
              <a:pPr>
                <a:spcBef>
                  <a:spcPts val="600"/>
                </a:spcBef>
                <a:tabLst>
                  <a:tab pos="2159000" algn="l"/>
                </a:tabLst>
              </a:pPr>
              <a:r>
                <a:rPr lang="en-US" sz="2000" dirty="0" smtClean="0">
                  <a:solidFill>
                    <a:schemeClr val="accent5">
                      <a:lumMod val="75000"/>
                    </a:schemeClr>
                  </a:solidFill>
                  <a:latin typeface="Trebuchet MS" pitchFamily="34" charset="0"/>
                  <a:ea typeface="+mj-ea"/>
                  <a:cs typeface="+mj-cs"/>
                </a:rPr>
                <a:t>Slim </a:t>
              </a:r>
              <a:r>
                <a:rPr lang="en-US" sz="2000" dirty="0" err="1" smtClean="0">
                  <a:solidFill>
                    <a:schemeClr val="accent5">
                      <a:lumMod val="75000"/>
                    </a:schemeClr>
                  </a:solidFill>
                  <a:latin typeface="Trebuchet MS" pitchFamily="34" charset="0"/>
                  <a:ea typeface="+mj-ea"/>
                  <a:cs typeface="+mj-cs"/>
                </a:rPr>
                <a:t>gebruik</a:t>
              </a:r>
              <a:r>
                <a:rPr lang="en-US" sz="2000" dirty="0" smtClean="0">
                  <a:solidFill>
                    <a:schemeClr val="accent5">
                      <a:lumMod val="75000"/>
                    </a:schemeClr>
                  </a:solidFill>
                  <a:latin typeface="Trebuchet MS" pitchFamily="34" charset="0"/>
                  <a:ea typeface="+mj-ea"/>
                  <a:cs typeface="+mj-cs"/>
                </a:rPr>
                <a:t>:	  </a:t>
              </a:r>
              <a:r>
                <a:rPr lang="en-US" sz="2000" u="sng" dirty="0" smtClean="0">
                  <a:solidFill>
                    <a:schemeClr val="accent5">
                      <a:lumMod val="75000"/>
                    </a:schemeClr>
                  </a:solidFill>
                  <a:latin typeface="Trebuchet MS" pitchFamily="34" charset="0"/>
                  <a:ea typeface="+mj-ea"/>
                  <a:cs typeface="+mj-cs"/>
                </a:rPr>
                <a:t>-€  6</a:t>
              </a:r>
            </a:p>
            <a:p>
              <a:pPr>
                <a:spcBef>
                  <a:spcPts val="600"/>
                </a:spcBef>
                <a:tabLst>
                  <a:tab pos="2159000" algn="l"/>
                </a:tabLst>
              </a:pPr>
              <a:r>
                <a:rPr lang="en-US" sz="2400" dirty="0" err="1" smtClean="0">
                  <a:solidFill>
                    <a:schemeClr val="accent5">
                      <a:lumMod val="75000"/>
                    </a:schemeClr>
                  </a:solidFill>
                  <a:latin typeface="Trebuchet MS" pitchFamily="34" charset="0"/>
                  <a:ea typeface="+mj-ea"/>
                  <a:cs typeface="+mj-cs"/>
                </a:rPr>
                <a:t>Totaal</a:t>
              </a:r>
              <a:r>
                <a:rPr lang="en-US" sz="2400" dirty="0" smtClean="0">
                  <a:solidFill>
                    <a:schemeClr val="accent5">
                      <a:lumMod val="75000"/>
                    </a:schemeClr>
                  </a:solidFill>
                  <a:latin typeface="Trebuchet MS" pitchFamily="34" charset="0"/>
                  <a:ea typeface="+mj-ea"/>
                  <a:cs typeface="+mj-cs"/>
                </a:rPr>
                <a:t>:	 </a:t>
              </a:r>
              <a:r>
                <a:rPr lang="en-US" sz="1200" dirty="0" smtClean="0">
                  <a:solidFill>
                    <a:schemeClr val="accent5">
                      <a:lumMod val="75000"/>
                    </a:schemeClr>
                  </a:solidFill>
                  <a:latin typeface="Trebuchet MS" pitchFamily="34" charset="0"/>
                  <a:ea typeface="+mj-ea"/>
                  <a:cs typeface="+mj-cs"/>
                </a:rPr>
                <a:t> </a:t>
              </a:r>
              <a:r>
                <a:rPr lang="en-US" sz="2400" b="1" dirty="0" smtClean="0">
                  <a:solidFill>
                    <a:schemeClr val="accent5">
                      <a:lumMod val="75000"/>
                    </a:schemeClr>
                  </a:solidFill>
                  <a:latin typeface="Trebuchet MS" pitchFamily="34" charset="0"/>
                </a:rPr>
                <a:t>€48</a:t>
              </a:r>
              <a:endParaRPr lang="en-US" sz="2400" b="1" dirty="0" smtClean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  <a:ea typeface="+mj-ea"/>
                <a:cs typeface="+mj-cs"/>
              </a:endParaRPr>
            </a:p>
          </p:txBody>
        </p:sp>
      </p:grpSp>
      <p:sp>
        <p:nvSpPr>
          <p:cNvPr id="7" name="Freeform 6"/>
          <p:cNvSpPr/>
          <p:nvPr/>
        </p:nvSpPr>
        <p:spPr>
          <a:xfrm>
            <a:off x="3987384" y="2218544"/>
            <a:ext cx="2096784" cy="854440"/>
          </a:xfrm>
          <a:custGeom>
            <a:avLst/>
            <a:gdLst>
              <a:gd name="connsiteX0" fmla="*/ 0 w 1693888"/>
              <a:gd name="connsiteY0" fmla="*/ 0 h 854440"/>
              <a:gd name="connsiteX1" fmla="*/ 1693888 w 1693888"/>
              <a:gd name="connsiteY1" fmla="*/ 0 h 854440"/>
              <a:gd name="connsiteX2" fmla="*/ 1693888 w 1693888"/>
              <a:gd name="connsiteY2" fmla="*/ 854440 h 85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3888" h="854440">
                <a:moveTo>
                  <a:pt x="0" y="0"/>
                </a:moveTo>
                <a:lnTo>
                  <a:pt x="1693888" y="0"/>
                </a:lnTo>
                <a:lnTo>
                  <a:pt x="1693888" y="854440"/>
                </a:ln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87624" y="4509120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  <a:ea typeface="+mj-ea"/>
                <a:cs typeface="+mj-cs"/>
              </a:rPr>
              <a:t>…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  <a:ea typeface="+mj-ea"/>
                <a:cs typeface="+mj-cs"/>
              </a:rPr>
              <a:t>eenvoudige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  <a:ea typeface="+mj-ea"/>
                <a:cs typeface="+mj-cs"/>
              </a:rPr>
              <a:t>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  <a:ea typeface="+mj-ea"/>
                <a:cs typeface="+mj-cs"/>
              </a:rPr>
              <a:t>antwoorden</a:t>
            </a:r>
            <a:endParaRPr lang="en-US" sz="3600" dirty="0" smtClean="0">
              <a:solidFill>
                <a:schemeClr val="accent5">
                  <a:lumMod val="75000"/>
                </a:schemeClr>
              </a:solidFill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2AE1-FEAA-45D3-B85A-E07DE2F2712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2628</TotalTime>
  <Words>324</Words>
  <Application>Microsoft Office PowerPoint</Application>
  <PresentationFormat>On-screen Show (4:3)</PresentationFormat>
  <Paragraphs>108</Paragraphs>
  <Slides>17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Smart Billing</vt:lpstr>
      <vt:lpstr>Ik koop een nieuwe wasdroger…</vt:lpstr>
      <vt:lpstr>wat leuk….</vt:lpstr>
      <vt:lpstr>Gewoon..</vt:lpstr>
      <vt:lpstr>In Nederland…</vt:lpstr>
      <vt:lpstr>Variabel tarief?</vt:lpstr>
      <vt:lpstr>Ehhh…</vt:lpstr>
      <vt:lpstr>Dus…</vt:lpstr>
      <vt:lpstr>Simpele vragen…</vt:lpstr>
      <vt:lpstr>Hoe werk het?</vt:lpstr>
      <vt:lpstr>En kies:</vt:lpstr>
      <vt:lpstr>     PV perspectief</vt:lpstr>
      <vt:lpstr>Wat is nodig..</vt:lpstr>
      <vt:lpstr>De slimme meter..</vt:lpstr>
      <vt:lpstr>Opportuniteit:</vt:lpstr>
      <vt:lpstr>eindelijk…</vt:lpstr>
      <vt:lpstr>Dank voor uw aandacht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Marnix</dc:creator>
  <cp:lastModifiedBy>Marnix</cp:lastModifiedBy>
  <cp:revision>141</cp:revision>
  <dcterms:created xsi:type="dcterms:W3CDTF">2013-09-09T14:10:50Z</dcterms:created>
  <dcterms:modified xsi:type="dcterms:W3CDTF">2013-11-14T14:47:52Z</dcterms:modified>
</cp:coreProperties>
</file>