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286" r:id="rId4"/>
    <p:sldId id="288" r:id="rId5"/>
    <p:sldId id="290" r:id="rId6"/>
    <p:sldId id="287" r:id="rId7"/>
    <p:sldId id="296" r:id="rId8"/>
    <p:sldId id="298" r:id="rId9"/>
    <p:sldId id="295" r:id="rId10"/>
    <p:sldId id="292" r:id="rId11"/>
    <p:sldId id="293" r:id="rId12"/>
    <p:sldId id="299" r:id="rId13"/>
    <p:sldId id="300" r:id="rId14"/>
  </p:sldIdLst>
  <p:sldSz cx="9144000" cy="6858000" type="screen4x3"/>
  <p:notesSz cx="7099300" cy="10234613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65E"/>
    <a:srgbClr val="DF6E06"/>
    <a:srgbClr val="E06C08"/>
    <a:srgbClr val="E46C0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5" autoAdjust="0"/>
    <p:restoredTop sz="9466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BBC3C0-1861-4D7C-8BE6-BB497203E918}" type="datetimeFigureOut">
              <a:rPr lang="nl-NL"/>
              <a:pPr>
                <a:defRPr/>
              </a:pPr>
              <a:t>19-11-2013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D59DFA-B89B-46A2-BD98-895EBCFEF163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/>
          <a:lstStyle>
            <a:lvl1pPr algn="r">
              <a:defRPr sz="1200" smtClean="0"/>
            </a:lvl1pPr>
          </a:lstStyle>
          <a:p>
            <a:pPr>
              <a:defRPr/>
            </a:pPr>
            <a:fld id="{22E0F734-66D9-414E-81A2-AD644887ED99}" type="datetimeFigureOut">
              <a:rPr lang="nl-NL"/>
              <a:pPr>
                <a:defRPr/>
              </a:pPr>
              <a:t>19-11-2013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89013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9" tIns="47540" rIns="95079" bIns="47540" rtlCol="0" anchor="ctr"/>
          <a:lstStyle/>
          <a:p>
            <a:pPr lvl="0"/>
            <a:endParaRPr lang="nl-NL" noProof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5"/>
          </a:xfrm>
          <a:prstGeom prst="rect">
            <a:avLst/>
          </a:prstGeom>
        </p:spPr>
        <p:txBody>
          <a:bodyPr vert="horz" lIns="95079" tIns="47540" rIns="95079" bIns="4754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0"/>
          </a:xfrm>
          <a:prstGeom prst="rect">
            <a:avLst/>
          </a:prstGeom>
        </p:spPr>
        <p:txBody>
          <a:bodyPr vert="horz" lIns="95079" tIns="47540" rIns="95079" bIns="4754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EAA13F3C-33FF-40CC-9962-72FD8A37E03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A13F3C-33FF-40CC-9962-72FD8A37E03D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926CA-C218-4241-AA36-EFA3E97D7879}" type="slidenum">
              <a:rPr lang="nl-NL" smtClean="0"/>
              <a:pPr>
                <a:defRPr/>
              </a:pPr>
              <a:t>3</a:t>
            </a:fld>
            <a:endParaRPr lang="nl-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926CA-C218-4241-AA36-EFA3E97D7879}" type="slidenum">
              <a:rPr lang="nl-NL" smtClean="0"/>
              <a:pPr>
                <a:defRPr/>
              </a:pPr>
              <a:t>4</a:t>
            </a:fld>
            <a:endParaRPr lang="nl-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FC3691-D2CD-42F6-833E-5F09AA5B80B6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926CA-C218-4241-AA36-EFA3E97D7879}" type="slidenum">
              <a:rPr lang="nl-NL" smtClean="0"/>
              <a:pPr>
                <a:defRPr/>
              </a:pPr>
              <a:t>6</a:t>
            </a:fld>
            <a:endParaRPr lang="nl-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926CA-C218-4241-AA36-EFA3E97D7879}" type="slidenum">
              <a:rPr lang="nl-NL" smtClean="0"/>
              <a:pPr>
                <a:defRPr/>
              </a:pPr>
              <a:t>7</a:t>
            </a:fld>
            <a:endParaRPr lang="nl-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8926CA-C218-4241-AA36-EFA3E97D7879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91064" cy="508918"/>
          </a:xfrm>
        </p:spPr>
        <p:txBody>
          <a:bodyPr>
            <a:normAutofit/>
          </a:bodyPr>
          <a:lstStyle>
            <a:lvl1pPr algn="r">
              <a:defRPr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2267744" y="908720"/>
            <a:ext cx="6481217" cy="720353"/>
          </a:xfrm>
        </p:spPr>
        <p:txBody>
          <a:bodyPr>
            <a:normAutofit/>
          </a:bodyPr>
          <a:lstStyle>
            <a:lvl1pPr>
              <a:defRPr sz="1400">
                <a:solidFill>
                  <a:srgbClr val="DF6E06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7B4A3A-F049-436D-BCF4-C28CD60269FC}" type="datetime1">
              <a:rPr lang="nl-NL"/>
              <a:pPr>
                <a:defRPr/>
              </a:pPr>
              <a:t>19-11-2013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Movares Nederland B.V.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27C7D56-818F-431B-AE00-DDABBD68D7D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1475656" y="2276872"/>
            <a:ext cx="5472608" cy="338455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Font typeface="Arial" pitchFamily="34" charset="0"/>
              <a:buChar char="•"/>
              <a:defRPr sz="2000">
                <a:solidFill>
                  <a:srgbClr val="00365E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12"/>
          </p:nvPr>
        </p:nvSpPr>
        <p:spPr>
          <a:xfrm>
            <a:off x="1475656" y="1772816"/>
            <a:ext cx="5473030" cy="719137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rgbClr val="00365E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itel 8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91064" cy="508918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21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2267744" y="836712"/>
            <a:ext cx="6481217" cy="72035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DF6E06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datum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 algn="l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B3B7545-17F2-44CC-9212-3BC59990E9EE}" type="datetime1">
              <a:rPr lang="nl-NL"/>
              <a:pPr>
                <a:defRPr/>
              </a:pPr>
              <a:t>19-11-2013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algn="ct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Movares Nederland B.V.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4094C91-B0F2-41B8-A175-925DDCD3CD3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8"/>
          <p:cNvSpPr>
            <a:spLocks noGrp="1"/>
          </p:cNvSpPr>
          <p:nvPr>
            <p:ph type="title"/>
          </p:nvPr>
        </p:nvSpPr>
        <p:spPr>
          <a:xfrm>
            <a:off x="2267744" y="404664"/>
            <a:ext cx="6491064" cy="508918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tekst 12"/>
          <p:cNvSpPr>
            <a:spLocks noGrp="1"/>
          </p:cNvSpPr>
          <p:nvPr>
            <p:ph type="body" sz="quarter" idx="10"/>
          </p:nvPr>
        </p:nvSpPr>
        <p:spPr>
          <a:xfrm>
            <a:off x="2267744" y="836712"/>
            <a:ext cx="6481217" cy="72035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DF6E06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tekst 14"/>
          <p:cNvSpPr>
            <a:spLocks noGrp="1"/>
          </p:cNvSpPr>
          <p:nvPr>
            <p:ph type="body" sz="quarter" idx="11"/>
          </p:nvPr>
        </p:nvSpPr>
        <p:spPr>
          <a:xfrm>
            <a:off x="1475656" y="2276872"/>
            <a:ext cx="5472608" cy="338455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buFontTx/>
              <a:buNone/>
              <a:defRPr sz="2000">
                <a:solidFill>
                  <a:srgbClr val="00365E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l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1621E27-AA53-4B8A-BD2E-C060B8E3CAA1}" type="datetime1">
              <a:rPr lang="nl-NL"/>
              <a:pPr>
                <a:defRPr/>
              </a:pPr>
              <a:t>19-11-2013</a:t>
            </a:fld>
            <a:endParaRPr lang="nl-NL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 algn="ct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Movares Nederland B.V.</a:t>
            </a:r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C14DDD-8E1F-4346-B2C8-855FA4263A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en tekst bov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1907704" y="1628800"/>
            <a:ext cx="6934200" cy="4029000"/>
          </a:xfrm>
        </p:spPr>
        <p:txBody>
          <a:bodyPr/>
          <a:lstStyle>
            <a:lvl1pPr algn="l">
              <a:defRPr sz="2800" b="1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 </a:t>
            </a:r>
            <a:fld id="{265C5402-1BDD-4530-94BF-78F2AC71AC8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tel 8"/>
          <p:cNvSpPr>
            <a:spLocks noGrp="1"/>
          </p:cNvSpPr>
          <p:nvPr>
            <p:ph type="title"/>
          </p:nvPr>
        </p:nvSpPr>
        <p:spPr>
          <a:xfrm>
            <a:off x="1907704" y="620688"/>
            <a:ext cx="6912768" cy="508918"/>
          </a:xfrm>
        </p:spPr>
        <p:txBody>
          <a:bodyPr>
            <a:normAutofit/>
          </a:bodyPr>
          <a:lstStyle>
            <a:lvl1pPr algn="l">
              <a:defRPr b="1"/>
            </a:lvl1pPr>
          </a:lstStyle>
          <a:p>
            <a:r>
              <a:rPr lang="nl-NL" dirty="0" smtClean="0"/>
              <a:t>Klik om de stijl te bewerken</a:t>
            </a:r>
            <a:endParaRPr lang="nl-NL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88F4F-FC7F-4304-802C-266C5040383C}" type="datetimeFigureOut">
              <a:rPr lang="nl-NL"/>
              <a:pPr>
                <a:defRPr/>
              </a:pPr>
              <a:t>19-11-2013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8617-049A-44B6-AA42-D2FC21E6702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3563938" y="620713"/>
            <a:ext cx="4835525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3203575" y="1125538"/>
            <a:ext cx="51847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250825" y="6524625"/>
            <a:ext cx="2133600" cy="188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264D573-17B0-44AA-8BFA-B5FEE89C489A}" type="datetime1">
              <a:rPr lang="nl-NL"/>
              <a:pPr>
                <a:defRPr/>
              </a:pPr>
              <a:t>19-11-2013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917825" y="6524625"/>
            <a:ext cx="2895600" cy="188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nl-NL"/>
              <a:t>Movares Nederland B.V.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346825" y="6524625"/>
            <a:ext cx="2133600" cy="1889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E538CE3-F234-4A69-A09E-4581AB4FDEC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2" r:id="rId5"/>
  </p:sldLayoutIdLst>
  <p:transition/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365E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65E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65E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65E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65E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65E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65E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65E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365E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r" rtl="0" eaLnBrk="1" fontAlgn="base" hangingPunct="1">
        <a:spcBef>
          <a:spcPct val="20000"/>
        </a:spcBef>
        <a:spcAft>
          <a:spcPct val="0"/>
        </a:spcAft>
        <a:defRPr sz="2000" kern="1200">
          <a:solidFill>
            <a:srgbClr val="E06C08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Calibri" pitchFamily="34" charset="0"/>
          <a:cs typeface="Calibr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ovares.nl/energy" TargetMode="Externa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3"/>
          <p:cNvSpPr>
            <a:spLocks noGrp="1"/>
          </p:cNvSpPr>
          <p:nvPr>
            <p:ph type="title"/>
          </p:nvPr>
        </p:nvSpPr>
        <p:spPr>
          <a:xfrm>
            <a:off x="1835696" y="404813"/>
            <a:ext cx="6922542" cy="508000"/>
          </a:xfrm>
        </p:spPr>
        <p:txBody>
          <a:bodyPr>
            <a:noAutofit/>
          </a:bodyPr>
          <a:lstStyle/>
          <a:p>
            <a:r>
              <a:rPr lang="nl-NL" sz="2400" dirty="0" smtClean="0"/>
              <a:t>Nut en noodzaak Smart </a:t>
            </a:r>
            <a:r>
              <a:rPr lang="nl-NL" sz="2400" dirty="0" err="1" smtClean="0"/>
              <a:t>Charging</a:t>
            </a:r>
            <a:r>
              <a:rPr lang="nl-NL" sz="2400" dirty="0" smtClean="0"/>
              <a:t> Elektrisch Vervoer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2268538" y="908051"/>
            <a:ext cx="6480175" cy="432718"/>
          </a:xfrm>
        </p:spPr>
        <p:txBody>
          <a:bodyPr>
            <a:normAutofit/>
          </a:bodyPr>
          <a:lstStyle/>
          <a:p>
            <a:pPr marL="0" indent="0" eaLnBrk="1" hangingPunct="1"/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</a:rPr>
              <a:t>Movares Energy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10977"/>
            <a:ext cx="878205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jdelijke aanduiding voor tekst 4"/>
          <p:cNvSpPr txBox="1">
            <a:spLocks/>
          </p:cNvSpPr>
          <p:nvPr/>
        </p:nvSpPr>
        <p:spPr bwMode="auto">
          <a:xfrm>
            <a:off x="0" y="6165304"/>
            <a:ext cx="8820472" cy="692696"/>
          </a:xfrm>
          <a:prstGeom prst="rect">
            <a:avLst/>
          </a:prstGeom>
          <a:solidFill>
            <a:schemeClr val="bg1">
              <a:alpha val="7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nl-NL" sz="1600" noProof="0" dirty="0" smtClean="0">
                <a:solidFill>
                  <a:schemeClr val="tx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Patrick Groenewoud – 19 november 2013</a:t>
            </a:r>
            <a:endParaRPr kumimoji="0" lang="nl-NL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nl-NL" sz="1600" dirty="0" err="1" smtClean="0">
                <a:solidFill>
                  <a:srgbClr val="00365E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energy</a:t>
            </a:r>
            <a:r>
              <a:rPr lang="nl-NL" sz="1600" dirty="0" smtClean="0">
                <a:solidFill>
                  <a:srgbClr val="00365E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@</a:t>
            </a:r>
            <a:r>
              <a:rPr lang="nl-NL" sz="1600" dirty="0" err="1" smtClean="0">
                <a:solidFill>
                  <a:srgbClr val="00365E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movares.nl</a:t>
            </a:r>
            <a:r>
              <a:rPr lang="nl-NL" sz="1600" dirty="0" smtClean="0">
                <a:solidFill>
                  <a:srgbClr val="00365E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, </a:t>
            </a:r>
            <a:r>
              <a:rPr lang="nl-NL" sz="1600" dirty="0" err="1" smtClean="0">
                <a:solidFill>
                  <a:srgbClr val="00365E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www.movares.nl</a:t>
            </a:r>
            <a:r>
              <a:rPr lang="nl-NL" sz="1600" dirty="0" smtClean="0">
                <a:solidFill>
                  <a:srgbClr val="00365E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nl-NL" sz="1600" dirty="0" err="1" smtClean="0">
                <a:solidFill>
                  <a:srgbClr val="00365E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energy</a:t>
            </a:r>
            <a:r>
              <a:rPr lang="nl-NL" sz="1600" dirty="0" smtClean="0">
                <a:solidFill>
                  <a:srgbClr val="00365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 </a:t>
            </a:r>
            <a:endParaRPr kumimoji="0" lang="nl-NL" sz="1600" b="0" i="0" u="none" strike="noStrike" kern="1200" cap="none" spc="0" normalizeH="0" baseline="0" noProof="0" dirty="0" smtClean="0">
              <a:ln>
                <a:noFill/>
              </a:ln>
              <a:solidFill>
                <a:srgbClr val="00365E"/>
              </a:solidFill>
              <a:effectLst/>
              <a:uLnTx/>
              <a:uFillTx/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13310"/>
            <a:ext cx="4926505" cy="275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144" y="3528392"/>
            <a:ext cx="5561856" cy="27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79"/>
          <p:cNvSpPr>
            <a:spLocks noGrp="1" noChangeArrowheads="1"/>
          </p:cNvSpPr>
          <p:nvPr>
            <p:ph type="title"/>
          </p:nvPr>
        </p:nvSpPr>
        <p:spPr>
          <a:xfrm>
            <a:off x="1907704" y="620688"/>
            <a:ext cx="6912768" cy="508918"/>
          </a:xfrm>
        </p:spPr>
        <p:txBody>
          <a:bodyPr>
            <a:normAutofit fontScale="90000"/>
          </a:bodyPr>
          <a:lstStyle/>
          <a:p>
            <a:pPr algn="r"/>
            <a:r>
              <a:rPr lang="nl-NL" sz="3600" b="1" dirty="0" smtClean="0"/>
              <a:t>Impact op het elektriciteitsnet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Indicatie stijging piekwaarden (volgens de marktscenario’s)</a:t>
            </a:r>
          </a:p>
        </p:txBody>
      </p:sp>
      <p:sp>
        <p:nvSpPr>
          <p:cNvPr id="12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875"/>
            <a:ext cx="7848872" cy="3505200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2"/>
                </a:solidFill>
              </a:rPr>
              <a:t>In Nederland hebben we: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Ruim 220.000 km laagspanningskabel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Bijna 125.000 midden- naar laagspanningstransformatoren</a:t>
            </a:r>
          </a:p>
          <a:p>
            <a:pPr algn="l"/>
            <a:endParaRPr lang="nl-NL" dirty="0" smtClean="0">
              <a:solidFill>
                <a:schemeClr val="tx2"/>
              </a:solidFill>
            </a:endParaRPr>
          </a:p>
          <a:p>
            <a:pPr algn="l"/>
            <a:r>
              <a:rPr lang="nl-NL" dirty="0" smtClean="0">
                <a:solidFill>
                  <a:schemeClr val="tx2"/>
                </a:solidFill>
              </a:rPr>
              <a:t>Belasting in 2030 met en zonder EV:</a:t>
            </a:r>
          </a:p>
          <a:p>
            <a:pPr algn="l">
              <a:buFont typeface="Arial" pitchFamily="34" charset="0"/>
              <a:buChar char="•"/>
            </a:pPr>
            <a:endParaRPr lang="nl-NL" dirty="0" smtClean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nl-NL" sz="20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ndertitel 2"/>
          <p:cNvSpPr txBox="1">
            <a:spLocks/>
          </p:cNvSpPr>
          <p:nvPr/>
        </p:nvSpPr>
        <p:spPr bwMode="auto">
          <a:xfrm>
            <a:off x="2123728" y="404813"/>
            <a:ext cx="662498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nl-NL" sz="3200" b="1" dirty="0" smtClean="0">
                <a:solidFill>
                  <a:srgbClr val="00365E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Brainstorm verbetermaatregelen</a:t>
            </a:r>
            <a:endParaRPr lang="nl-NL" sz="3200" b="1" dirty="0">
              <a:solidFill>
                <a:srgbClr val="00365E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" name="Afbeelding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spect="1" noChangeArrowheads="1" noTextEdit="1"/>
          </p:cNvSpPr>
          <p:nvPr/>
        </p:nvSpPr>
        <p:spPr bwMode="auto">
          <a:xfrm>
            <a:off x="0" y="1412875"/>
            <a:ext cx="438308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pic>
        <p:nvPicPr>
          <p:cNvPr id="7" name="Afbeelding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824536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79"/>
          <p:cNvSpPr>
            <a:spLocks noGrp="1" noChangeArrowheads="1"/>
          </p:cNvSpPr>
          <p:nvPr>
            <p:ph type="title"/>
          </p:nvPr>
        </p:nvSpPr>
        <p:spPr>
          <a:xfrm>
            <a:off x="1907704" y="620688"/>
            <a:ext cx="6912768" cy="508918"/>
          </a:xfrm>
        </p:spPr>
        <p:txBody>
          <a:bodyPr>
            <a:normAutofit fontScale="90000"/>
          </a:bodyPr>
          <a:lstStyle/>
          <a:p>
            <a:pPr algn="r"/>
            <a:r>
              <a:rPr lang="nl-NL" sz="3600" b="1" dirty="0" smtClean="0"/>
              <a:t>Eenvoudige kostenvergelijking</a:t>
            </a:r>
            <a:br>
              <a:rPr lang="nl-NL" sz="3600" b="1" dirty="0" smtClean="0"/>
            </a:br>
            <a:r>
              <a:rPr lang="nl-NL" sz="2200" dirty="0" smtClean="0">
                <a:solidFill>
                  <a:schemeClr val="accent6">
                    <a:lumMod val="75000"/>
                  </a:schemeClr>
                </a:solidFill>
              </a:rPr>
              <a:t>2030 midden marktscenario (geen rekening met overcapaciteit)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spect="1" noChangeArrowheads="1" noTextEdit="1"/>
          </p:cNvSpPr>
          <p:nvPr/>
        </p:nvSpPr>
        <p:spPr bwMode="auto">
          <a:xfrm>
            <a:off x="0" y="1412875"/>
            <a:ext cx="438308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30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875"/>
            <a:ext cx="7848872" cy="3505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Meer en meer elektrische auto’s op de weg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Bij ‘dom’ opladen geldt in alle scenario’s dat daar waar het elektriciteitsverbruik al hoog is, er meer energie gevraagd wordt t.g.v. opladen. Overbelastingen tot gevolg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Als EV doorzet, is Smart </a:t>
            </a:r>
            <a:r>
              <a:rPr lang="nl-NL" dirty="0" err="1" smtClean="0">
                <a:solidFill>
                  <a:schemeClr val="tx2"/>
                </a:solidFill>
              </a:rPr>
              <a:t>Charging</a:t>
            </a:r>
            <a:r>
              <a:rPr lang="nl-NL" dirty="0" smtClean="0">
                <a:solidFill>
                  <a:schemeClr val="tx2"/>
                </a:solidFill>
              </a:rPr>
              <a:t> kosten efficiënt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Dominante oplaadscenario van belang: bij het benzinepomp model weinig mogelijkheden tot Smart </a:t>
            </a:r>
            <a:r>
              <a:rPr lang="nl-NL" dirty="0" err="1" smtClean="0">
                <a:solidFill>
                  <a:schemeClr val="tx2"/>
                </a:solidFill>
              </a:rPr>
              <a:t>Charging</a:t>
            </a:r>
            <a:endParaRPr lang="nl-NL" dirty="0" smtClean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nl-NL" dirty="0" smtClean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nl-NL" sz="2000" dirty="0" smtClean="0">
              <a:solidFill>
                <a:schemeClr val="tx2"/>
              </a:solidFill>
            </a:endParaRPr>
          </a:p>
        </p:txBody>
      </p:sp>
      <p:sp>
        <p:nvSpPr>
          <p:cNvPr id="8" name="Rectangle 979"/>
          <p:cNvSpPr>
            <a:spLocks noGrp="1" noChangeArrowheads="1"/>
          </p:cNvSpPr>
          <p:nvPr>
            <p:ph type="title"/>
          </p:nvPr>
        </p:nvSpPr>
        <p:spPr>
          <a:xfrm>
            <a:off x="1907704" y="620688"/>
            <a:ext cx="6912768" cy="508918"/>
          </a:xfrm>
        </p:spPr>
        <p:txBody>
          <a:bodyPr>
            <a:normAutofit fontScale="90000"/>
          </a:bodyPr>
          <a:lstStyle/>
          <a:p>
            <a:pPr algn="r"/>
            <a:r>
              <a:rPr lang="nl-NL" sz="3600" b="1" dirty="0" smtClean="0"/>
              <a:t>Nut en noodzaak Smart </a:t>
            </a:r>
            <a:r>
              <a:rPr lang="nl-NL" sz="3600" b="1" dirty="0" err="1" smtClean="0"/>
              <a:t>Charging</a:t>
            </a: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2200" dirty="0" smtClean="0">
                <a:solidFill>
                  <a:schemeClr val="accent6">
                    <a:lumMod val="75000"/>
                  </a:schemeClr>
                </a:solidFill>
              </a:rPr>
              <a:t>Resumé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3"/>
          <p:cNvSpPr>
            <a:spLocks noChangeAspect="1" noChangeArrowheads="1" noTextEdit="1"/>
          </p:cNvSpPr>
          <p:nvPr/>
        </p:nvSpPr>
        <p:spPr bwMode="auto">
          <a:xfrm>
            <a:off x="0" y="1412875"/>
            <a:ext cx="4383088" cy="47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nl-NL" dirty="0"/>
          </a:p>
        </p:txBody>
      </p:sp>
      <p:sp>
        <p:nvSpPr>
          <p:cNvPr id="30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412875"/>
            <a:ext cx="7848872" cy="350520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Status opkomst Elektrisch Vervoer en marktscenario’s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Benodigde hoeveelheid elektrische energie </a:t>
            </a:r>
            <a:r>
              <a:rPr lang="nl-NL" dirty="0" err="1" smtClean="0">
                <a:solidFill>
                  <a:schemeClr val="tx2"/>
                </a:solidFill>
              </a:rPr>
              <a:t>o.b.v</a:t>
            </a:r>
            <a:r>
              <a:rPr lang="nl-NL" dirty="0" smtClean="0">
                <a:solidFill>
                  <a:schemeClr val="tx2"/>
                </a:solidFill>
              </a:rPr>
              <a:t>. huidig autogebruik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Scenario’s voor momenten en locaties van opladen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Verandering netbelasting en impact op het elektriciteitsnet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Mogelijke maatregelen t.a.v. overbelastingen</a:t>
            </a:r>
          </a:p>
          <a:p>
            <a:pPr algn="l">
              <a:buFont typeface="Arial" pitchFamily="34" charset="0"/>
              <a:buChar char="•"/>
            </a:pPr>
            <a:r>
              <a:rPr lang="nl-NL" dirty="0" smtClean="0">
                <a:solidFill>
                  <a:schemeClr val="tx2"/>
                </a:solidFill>
              </a:rPr>
              <a:t>Kosten en baten Smart </a:t>
            </a:r>
            <a:r>
              <a:rPr lang="nl-NL" dirty="0" err="1" smtClean="0">
                <a:solidFill>
                  <a:schemeClr val="tx2"/>
                </a:solidFill>
              </a:rPr>
              <a:t>Charging</a:t>
            </a:r>
            <a:endParaRPr lang="nl-NL" dirty="0" smtClean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nl-NL" dirty="0" smtClean="0">
              <a:solidFill>
                <a:schemeClr val="tx2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nl-NL" sz="20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nl-NL" sz="2000" dirty="0" smtClean="0">
              <a:solidFill>
                <a:schemeClr val="tx2"/>
              </a:solidFill>
            </a:endParaRPr>
          </a:p>
        </p:txBody>
      </p:sp>
      <p:sp>
        <p:nvSpPr>
          <p:cNvPr id="8" name="Rectangle 979"/>
          <p:cNvSpPr>
            <a:spLocks noGrp="1" noChangeArrowheads="1"/>
          </p:cNvSpPr>
          <p:nvPr>
            <p:ph type="title"/>
          </p:nvPr>
        </p:nvSpPr>
        <p:spPr>
          <a:xfrm>
            <a:off x="1907704" y="620688"/>
            <a:ext cx="6912768" cy="508918"/>
          </a:xfrm>
        </p:spPr>
        <p:txBody>
          <a:bodyPr>
            <a:normAutofit fontScale="90000"/>
          </a:bodyPr>
          <a:lstStyle/>
          <a:p>
            <a:pPr algn="r"/>
            <a:r>
              <a:rPr lang="nl-NL" sz="3600" b="1" dirty="0" smtClean="0"/>
              <a:t>Nut en noodzaak Smart </a:t>
            </a:r>
            <a:r>
              <a:rPr lang="nl-NL" sz="3600" b="1" dirty="0" err="1" smtClean="0"/>
              <a:t>Charging</a:t>
            </a:r>
            <a:r>
              <a:rPr lang="nl-NL" sz="3600" b="1" dirty="0" smtClean="0"/>
              <a:t/>
            </a:r>
            <a:br>
              <a:rPr lang="nl-NL" sz="3600" b="1" dirty="0" smtClean="0"/>
            </a:br>
            <a:r>
              <a:rPr lang="nl-NL" sz="2200" dirty="0" smtClean="0">
                <a:solidFill>
                  <a:schemeClr val="accent6">
                    <a:lumMod val="75000"/>
                  </a:schemeClr>
                </a:solidFill>
              </a:rPr>
              <a:t>Inhoudsopgave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 l="6716" b="42203"/>
          <a:stretch>
            <a:fillRect/>
          </a:stretch>
        </p:blipFill>
        <p:spPr bwMode="auto">
          <a:xfrm>
            <a:off x="0" y="2284211"/>
            <a:ext cx="5508104" cy="457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97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sz="3600" dirty="0" smtClean="0"/>
              <a:t>Status opkomst EV</a:t>
            </a:r>
            <a:br>
              <a:rPr lang="nl-NL" sz="3600" dirty="0" smtClean="0"/>
            </a:b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Uit de media</a:t>
            </a:r>
          </a:p>
        </p:txBody>
      </p:sp>
      <p:sp>
        <p:nvSpPr>
          <p:cNvPr id="10245" name="Rectangle 950"/>
          <p:cNvSpPr>
            <a:spLocks noChangeArrowheads="1"/>
          </p:cNvSpPr>
          <p:nvPr/>
        </p:nvSpPr>
        <p:spPr bwMode="auto">
          <a:xfrm>
            <a:off x="684213" y="1628775"/>
            <a:ext cx="8135937" cy="266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0" indent="-381000" algn="l" defTabSz="381000">
              <a:buClr>
                <a:srgbClr val="000066"/>
              </a:buClr>
              <a:buSzPct val="80000"/>
              <a:buFont typeface="Arial" charset="0"/>
              <a:buChar char="•"/>
            </a:pP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7" name="AutoShape 5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9" name="AutoShape 7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2060848"/>
            <a:ext cx="3712054" cy="312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628799"/>
            <a:ext cx="3685778" cy="318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2636912"/>
            <a:ext cx="299979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4355976" y="1628800"/>
            <a:ext cx="1296144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abel elektrisch vervoer nov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5409250" cy="3171269"/>
          </a:xfrm>
          <a:prstGeom prst="rect">
            <a:avLst/>
          </a:prstGeom>
          <a:noFill/>
        </p:spPr>
      </p:pic>
      <p:sp>
        <p:nvSpPr>
          <p:cNvPr id="10242" name="Rectangle 97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sz="3600" dirty="0" smtClean="0"/>
              <a:t>Status en scenario’s opkomst EV</a:t>
            </a:r>
            <a:br>
              <a:rPr lang="nl-NL" sz="3600" dirty="0" smtClean="0"/>
            </a:b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Agentschap NL - Experts en o.a. ECEA, CBS, Shell, TNO, Ministerie </a:t>
            </a:r>
          </a:p>
        </p:txBody>
      </p:sp>
      <p:sp>
        <p:nvSpPr>
          <p:cNvPr id="10245" name="Rectangle 950"/>
          <p:cNvSpPr>
            <a:spLocks noChangeArrowheads="1"/>
          </p:cNvSpPr>
          <p:nvPr/>
        </p:nvSpPr>
        <p:spPr bwMode="auto">
          <a:xfrm>
            <a:off x="684213" y="2276847"/>
            <a:ext cx="8135937" cy="266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0" indent="-381000" algn="l" defTabSz="381000">
              <a:buClr>
                <a:srgbClr val="000066"/>
              </a:buClr>
              <a:buSzPct val="80000"/>
              <a:buFont typeface="Arial" charset="0"/>
              <a:buChar char="•"/>
            </a:pP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7" name="AutoShape 5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9" name="AutoShape 7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9140" y="4130314"/>
            <a:ext cx="5074860" cy="26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Ondertitel 2"/>
          <p:cNvSpPr txBox="1">
            <a:spLocks/>
          </p:cNvSpPr>
          <p:nvPr/>
        </p:nvSpPr>
        <p:spPr bwMode="auto">
          <a:xfrm>
            <a:off x="3492500" y="836613"/>
            <a:ext cx="525621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Font typeface="Arial" charset="0"/>
              <a:buNone/>
            </a:pPr>
            <a:endParaRPr lang="nl-NL" sz="2000" i="1" dirty="0">
              <a:solidFill>
                <a:srgbClr val="E06C08"/>
              </a:solidFill>
              <a:latin typeface="Calibri" pitchFamily="34" charset="0"/>
            </a:endParaRPr>
          </a:p>
        </p:txBody>
      </p:sp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356992"/>
            <a:ext cx="6999312" cy="217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79"/>
          <p:cNvSpPr>
            <a:spLocks noGrp="1" noChangeArrowheads="1"/>
          </p:cNvSpPr>
          <p:nvPr>
            <p:ph type="title"/>
          </p:nvPr>
        </p:nvSpPr>
        <p:spPr>
          <a:xfrm>
            <a:off x="1907704" y="620688"/>
            <a:ext cx="6912768" cy="508918"/>
          </a:xfrm>
        </p:spPr>
        <p:txBody>
          <a:bodyPr>
            <a:normAutofit fontScale="90000"/>
          </a:bodyPr>
          <a:lstStyle/>
          <a:p>
            <a:pPr algn="r"/>
            <a:r>
              <a:rPr lang="nl-NL" sz="3600" b="1" dirty="0" smtClean="0"/>
              <a:t>Huidig gebruik van de auto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Benodigde elektrische energie in kaart gebracht </a:t>
            </a:r>
            <a:r>
              <a:rPr lang="nl-NL" sz="2200" b="0" dirty="0" err="1" smtClean="0">
                <a:solidFill>
                  <a:schemeClr val="accent6">
                    <a:lumMod val="75000"/>
                  </a:schemeClr>
                </a:solidFill>
              </a:rPr>
              <a:t>o.b.v</a:t>
            </a: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r>
              <a:rPr lang="nl-NL" sz="2200" b="0" dirty="0" err="1" smtClean="0">
                <a:solidFill>
                  <a:schemeClr val="accent6">
                    <a:lumMod val="75000"/>
                  </a:schemeClr>
                </a:solidFill>
              </a:rPr>
              <a:t>OViN</a:t>
            </a:r>
            <a:endParaRPr lang="nl-NL" sz="2200" b="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sz="3600" dirty="0" smtClean="0"/>
              <a:t>Oplaad profielen</a:t>
            </a:r>
            <a:br>
              <a:rPr lang="nl-NL" sz="3600" dirty="0" smtClean="0"/>
            </a:b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Oplaadgedrag van belang. </a:t>
            </a:r>
            <a:r>
              <a:rPr lang="nl-NL" sz="2200" b="0" u="sng" dirty="0" smtClean="0">
                <a:solidFill>
                  <a:schemeClr val="accent6">
                    <a:lumMod val="75000"/>
                  </a:schemeClr>
                </a:solidFill>
              </a:rPr>
              <a:t>Drie</a:t>
            </a: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 scenario‘s (waarden bij 100% EV)</a:t>
            </a:r>
          </a:p>
        </p:txBody>
      </p:sp>
      <p:sp>
        <p:nvSpPr>
          <p:cNvPr id="10245" name="Rectangle 950"/>
          <p:cNvSpPr>
            <a:spLocks noChangeArrowheads="1"/>
          </p:cNvSpPr>
          <p:nvPr/>
        </p:nvSpPr>
        <p:spPr bwMode="auto">
          <a:xfrm>
            <a:off x="684213" y="1700783"/>
            <a:ext cx="8135937" cy="2663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81000" indent="-381000" algn="l" defTabSz="381000">
              <a:buClr>
                <a:srgbClr val="000066"/>
              </a:buClr>
              <a:buSzPct val="80000"/>
              <a:buFont typeface="Arial" charset="0"/>
              <a:buChar char="•"/>
            </a:pPr>
            <a:endParaRPr lang="nl-NL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7" name="AutoShape 5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9" name="AutoShape 7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half" idx="1"/>
          </p:nvPr>
        </p:nvSpPr>
        <p:spPr>
          <a:xfrm>
            <a:off x="1907704" y="1700808"/>
            <a:ext cx="6934200" cy="4029000"/>
          </a:xfrm>
        </p:spPr>
        <p:txBody>
          <a:bodyPr/>
          <a:lstStyle/>
          <a:p>
            <a:endParaRPr lang="nl-NL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29396"/>
            <a:ext cx="4860032" cy="280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268760"/>
            <a:ext cx="4860032" cy="282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6379" y="4018919"/>
            <a:ext cx="4906673" cy="28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46303" y="1268760"/>
            <a:ext cx="4860032" cy="2826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al 11"/>
          <p:cNvSpPr/>
          <p:nvPr/>
        </p:nvSpPr>
        <p:spPr>
          <a:xfrm>
            <a:off x="755576" y="162880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/>
          <p:cNvSpPr txBox="1"/>
          <p:nvPr/>
        </p:nvSpPr>
        <p:spPr>
          <a:xfrm>
            <a:off x="827584" y="17008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B</a:t>
            </a:r>
          </a:p>
        </p:txBody>
      </p:sp>
      <p:sp>
        <p:nvSpPr>
          <p:cNvPr id="14" name="Ovaal 13"/>
          <p:cNvSpPr/>
          <p:nvPr/>
        </p:nvSpPr>
        <p:spPr>
          <a:xfrm>
            <a:off x="4572000" y="162880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/>
          <p:cNvSpPr txBox="1"/>
          <p:nvPr/>
        </p:nvSpPr>
        <p:spPr>
          <a:xfrm>
            <a:off x="4644008" y="170080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6" name="Ovaal 15"/>
          <p:cNvSpPr/>
          <p:nvPr/>
        </p:nvSpPr>
        <p:spPr>
          <a:xfrm>
            <a:off x="4572000" y="4437112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4644008" y="4509120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A</a:t>
            </a:r>
          </a:p>
        </p:txBody>
      </p:sp>
      <p:sp>
        <p:nvSpPr>
          <p:cNvPr id="18" name="Ovaal 17"/>
          <p:cNvSpPr/>
          <p:nvPr/>
        </p:nvSpPr>
        <p:spPr>
          <a:xfrm>
            <a:off x="755576" y="4509120"/>
            <a:ext cx="504056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/>
          </a:p>
        </p:txBody>
      </p:sp>
      <p:sp>
        <p:nvSpPr>
          <p:cNvPr id="19" name="Tekstvak 18"/>
          <p:cNvSpPr txBox="1"/>
          <p:nvPr/>
        </p:nvSpPr>
        <p:spPr>
          <a:xfrm>
            <a:off x="827584" y="4581128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sz="3600" dirty="0" smtClean="0"/>
              <a:t>Verandering van de belasting</a:t>
            </a:r>
            <a:br>
              <a:rPr lang="nl-NL" sz="3600" dirty="0" smtClean="0"/>
            </a:b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Indicatie stijging piekwaarden (bij 100% EV)</a:t>
            </a:r>
          </a:p>
        </p:txBody>
      </p:sp>
      <p:sp>
        <p:nvSpPr>
          <p:cNvPr id="3077" name="AutoShape 5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9" name="AutoShape 7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40768"/>
            <a:ext cx="5256584" cy="473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52328"/>
            <a:ext cx="555543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l="1471"/>
          <a:stretch>
            <a:fillRect/>
          </a:stretch>
        </p:blipFill>
        <p:spPr bwMode="auto">
          <a:xfrm>
            <a:off x="4283968" y="2996952"/>
            <a:ext cx="482232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79"/>
          <p:cNvSpPr>
            <a:spLocks noGrp="1" noChangeArrowheads="1"/>
          </p:cNvSpPr>
          <p:nvPr>
            <p:ph type="title"/>
          </p:nvPr>
        </p:nvSpPr>
        <p:spPr>
          <a:xfrm>
            <a:off x="1907704" y="620688"/>
            <a:ext cx="6912768" cy="508918"/>
          </a:xfrm>
        </p:spPr>
        <p:txBody>
          <a:bodyPr>
            <a:normAutofit fontScale="90000"/>
          </a:bodyPr>
          <a:lstStyle/>
          <a:p>
            <a:pPr algn="r"/>
            <a:r>
              <a:rPr lang="nl-NL" sz="3600" b="1" dirty="0" smtClean="0"/>
              <a:t>Verandering van de belasting</a:t>
            </a:r>
            <a:r>
              <a:rPr lang="nl-NL" sz="3600" dirty="0" smtClean="0"/>
              <a:t/>
            </a:r>
            <a:br>
              <a:rPr lang="nl-NL" sz="3600" dirty="0" smtClean="0"/>
            </a:b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Indicatie stijging piekwaarden (volgens de marktscenario’s)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97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sz="3600" dirty="0" smtClean="0"/>
              <a:t>Verandering van de belasting</a:t>
            </a:r>
            <a:br>
              <a:rPr lang="nl-NL" sz="3600" dirty="0" smtClean="0"/>
            </a:br>
            <a:r>
              <a:rPr lang="nl-NL" sz="2200" b="0" dirty="0" smtClean="0">
                <a:solidFill>
                  <a:schemeClr val="accent6">
                    <a:lumMod val="75000"/>
                  </a:schemeClr>
                </a:solidFill>
              </a:rPr>
              <a:t>Indicatie stijging piekwaarden (volgens de marktscenario’s)</a:t>
            </a:r>
          </a:p>
        </p:txBody>
      </p:sp>
      <p:sp>
        <p:nvSpPr>
          <p:cNvPr id="3077" name="AutoShape 5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079" name="AutoShape 7" descr="data:image/jpeg;base64,/9j/4AAQSkZJRgABAQAAAQABAAD/2wCEAAkGBhAPEBIUEBEQFRQVEhgUFRcVFhUWFBcWFBQVFRYVFBYYHCYeGBojGRUVHy8gIycqLCwsFh4xNTAqNSYrLikBCQoKDgwOGg8PGi0kHiQpLSopKSwsLSkpLC8sLCwsLCwsKSksKSksKSwsKSwpKSkpLCwsKSksKSwsLCwsKSwsLP/AABEIAMgAyAMBIgACEQEDEQH/xAAcAAEAAgIDAQAAAAAAAAAAAAAABwgBBgMEBQL/xABJEAABAwIBBwYGDwgCAwAAAAABAAIDBBEFBgcSITFxgRMiMkFRYRRUdIKRkxcjNDVCUnKSobGys8PR0ggVFiRTYnPwweEzosL/xAAZAQEAAwEBAAAAAAAAAAAAAAAAAwQFAgH/xAAlEQACAwACAgICAgMAAAAAAAAAAQIDEQQSITEyMyJBUVITI2H/2gAMAwEAAhEDEQA/AJqpqUMAAAv1nrXOiIAiIgCIiAIiIAiIgCIiAIiIAiIgCIiAIiIAiIgCIiA4amma9pBA2au0cUXMiAIiIAiIgCIiAIiIAiIgCIiAIiIAiIgCIiAIiIAiIgCIiAIiIAiIgCIiAIiIAiIgCIiAIiIAiIgCIiAIiIAiIgCIiAIiIAiIgCLC61TiUMRtJLEw2vZz2tNu2xKA7KyvP/f1L4zT+tj/AFLnpsRilvycsb7bdB7XW32Ope4eadlEReHoRcNTVsiGlI9jG7LuIaLnqudS6v7+pfGaf1sf6kw809BF5/7/AKXxmn9bH+pd5pvsQ9PpERAEREARYK6UmNUzSQ6eAEGxBkYCD2EE6kB3kXn/AL+pfGaf1sf6lzUuIxSkiOWN5G3Qe11r9tjqTDzTtIiIehFxT1DY2lz3Na0bS4hoG8nUvCqc4GFxmz66mB7ng7DbquvUm/R5qNiRdDDsdpqn/wAE8MnyHtceIBuu+F5mHoREQGFD2c7IWtqKmWoZEJWWbYNILw1rdmgdZ69imFYIXcJuD1HEo9lhUOaIAnUPQu/kxj8mHVUdRFtY7nN2B7D0mHePpsVtueTA46av0ohYTx8q5vUH6Ra4jfa+9aAVqxanDcM97CRbXCsTjqoY5ojpMkaHtPceo942HvC7ihbMhlfoPdQyu5rrvgJOx218fHpDc7tU0ArLsg4Sw0IS7LTQM7WR1ZiUUApTGRG5znRudo6RIAaQdlwNIWPxlAlfhslPI6OeMxyNNnNcLEfmO8albohRtnuycilovCrWlgIF/jMe4NLTuJBHZr7VPx7sai/RFdXv5IgfRHYPQFPeZPKPwiidA91307tEX28k/Wz0HSbwCgRbbmvyi8CxKIudaOX2mTss88wnc+3pKtXw7Q8FaqfWRZVFgLKyjRCIsEoDVs5OU37vw+WRhtK/2qLt03353mgOdwVZ3azc6ydpOsk9pPapGz25ReEVradp5lO3nW65XgF19zbDiVHK1ONX1jr/AGUL57LDmosPknkbHDG6R7jZrWi5PWpyzQ5BVGHcvLVMax8jWsa0ODiGglx0rark26+pa3mDomuqKuQgXZExo1axyjnE2PV0LKbVBybXvQmpgs7C60XODnOiw28UOjLVEdG/MjB2GW2u56mjXuC9XOBlcMMo3SixlcdCFp2F5G09zQC47u9Voqal8r3vkcXPe4uc47S5xuSeJXFFPfy/R1bb18L2erV4jiGLTta981RK48xg6Iv8Vg5rQO36V6GN5ssSooDPLEwxjW/QeHFgvtcB1d4vtUw5r8iG4dStfI0eEzNDpD1tadbYh2Adfady3GqpmyMcx4Ba5pa4docLEegruXJ6vIrwcKnVsvZUaGVzHBzHOa4aw5pLXA9zhrCm3M/l7UVpfS1R03xxh7JPhFoIaWyHYSLtsevXdQpUwcm97D8F7m/NcW/8KR8w1OTXTv6m01jt2ukbb7JU98U62yKltTwnZERZZfPlwWUWUBCWfZv83B5OfvHKNqzDJIo4ZHDmTsc5hH9jyxwPeCPQQpMz5j+ag8n/ABHLvYNkkMSybhY0DlmGSSE/3iR/Nv2OFx6OxaMLOlcdKUod5sh6lqnxPZJG4texwe1w2hzTcFWfyMynZiVHHOzUSNGRvxJG9Jv/ACO4hVde0tJDgQQbEHUQRqIPfdbxmjyv8BrBFI72ioIY6+xsmxj/AP5O8di65FfeOr9HNM+rxlh1pud/3nqd8f3rFuQWm53/AHnqd8f3rVn1/JF2fxZXaKke9kjmgkRgOeewOcGA7tIgcVwrfc0mEMrJa6B/RlonN3Eyx6LuBseC0erpXQyPjkFnscWOH9zSQfpC1lPZOJnOOJMs1kBlD4fQQSkgv0dCS39RnNd6dR4rY1BuYvKHkqmWlcebM3lGa9kkY1gb2fYU5BZdsOk2i/XLtFMLzsoMZZRU008nRjYXbz8Fo7ybDivRKiLPvlJZkNEw63Wml+S02jbxdc+aF5XDvJI9nLqtInbHNWSyvPOkIknkJ7Ggve4/72LpKRsg8nbYVidY8dKmkhiP9obeRw3nRHmlRyFqwlraX6M+ccW/yS7+z90675MP1yqZCob/AGfunXfJh+uVS/VTiNjnnY1pcdzQSfqWbyPsZdp+BX7PJj/hOIuiabspm8mOzTNnSHfew81eXm2wQVmJ07HC7GHlnjqLY+cAd7tFa9WVZmkfI7a97nne9xcfrUoZgqEGerlIHMiZGPPc5x1bmBXZf66sRVj+dnkmsBcNbUCON7zsYxzj1amgnbwXOtQzqYx4LhdQQedIBC3fIbH/ANdIrMiteF+TxFbXOuSe0k+k3UyZgKT2usk7Xxx/Na52zz1DQVgcyNHoYWHf1J5H8AQwfZWlyXleFGhbPSQURFmF8IiFAQnn0P8ANweTn7xy3nND70U2+T71y0LPw7+cp/Jz965b5mg96KbfJ965W7PpiVofYyOs9GSPg1SKuJvtdQ6z7fBmtrO54F94Pao2Vrso8CjrqWWCUc17bX62u2tcO8GxVXMUwySlmkhmFnxuLHDvGwjuI1jep+NZ2j1f6Ir4Y9RP+arLD94UYbI688ADJL7XN+BJxAse8Fcud73nqd8f3rFB2RGVDsNrI5hfQ6ErfjRuI0uI1OG5TbnWnbJgs72ODmuETmkbCDIwgjgoJ19LV/Gk0J9oM0DMN7uqPJfxWLrZ68nvB68TtFmVLdI2/qMsH+kFp9K7OYX3fUeTfisUiZ1cnvDcNl0ReSH26Pt5gOkBvZpLuc+l2nEY9qivWFYk+lninZ0opGvHfom5HEXHFWtwzEGVEMcsZ5sjGvbucL61Ue6nPMblFytK+lcedA7SZ3xSG+rc644hdcqGrsc8eWPCTJpWtaXOIDQCSTsAAuSeCq1lHismJ18krQS6aUMibt5t9CNo4WPEqac8uUXg2HmJrrSVJ5MW26A1yHdbm+co9zLZPeE15mcOZTN0t8j7tYOADjwCjoXSDmyS19pKKJQxnBWUWBT07NkdG9t+12jdzuLiTxVbgrR5d+9lb5NJ9kqrgUvEepkfIWYS7+z90675MP1yqTsrZiygq3N2inkI+YVGP7P3Trvkw/XKpZxel5aCaOwOnE9ljsu5hAv6VWv+0nq+sqQ3YpozARt5GsPwjLGDr6gwkat5d/oUMFpGo7RqO8aipQzEYwyOpqIHEAzRtcztLoibtHmuJ4K7yFtfgq0+Jk4qD8+eUYlqIqVjrthHKSW/qPFmg7mX+cpPy1ywiwymdI8tMhBEUd9b39Wr4o2k9QVba7lpQ6pmJJlmeC4/DeAHPI7hpNHHuVXjV6+zLF8/GI6JVnM3FHyWFUbbEXhDzf8AvJf1b1WN2wqz+AZR0IjpYI6mB0joWBjGuBJ0YwTzRs1A6ipeXuJIj4/tmxoiLPLgQohQEGZ+T/O0/k34rlv+aD3npt8n3rlH2fv3dT+TfiuUg5n/AHnp98n3rlbs+mJXh9jNzUTZ78j9ONtdEOdGAycdrCea/e0mx7j3KWVxVVKyVjmSNDmPaWuB2FrhYg8FXhPpJMmnHssKhre8Oyt5XAquilPPiDHxEnbFyrLs80n0O7l4OWmTLsNrJIDfQvpROPwo3dE36yOie9q8O61Wo2JMztcG0SXmF931Hk34rFOjhcWKgzML7uqPJvxWKdFn8n7C7T8CrmXWA+AYhUQgWZp6cf8Ajk5zQN1yPNXPm6yg8BxGCQkiNzuSk+RJqudztE8FI2ffJ7Thhq2jXEeSk+Q8808H/aUKq7W1bX5Ks10nqNxzsZReGYjIGm8dOORZvafbHfOuPNUv5q8nfAsNi0haSb26Tt54GiDuZo/SoPyEyfNfiEETgSzS5SX/ABs5zr7zYcVZ9osq3IfVKtE9K1ubPCy897K3yaT7JVXArR5ee9lb5NJ9kqrgUnD+LOOT7RLv7P3Trvkw/XKpkKhv9n7p13yYfrlUyKtyPsZPT8EVvzpZKuoa97mtPIzuMkZ6gSbyMv2gkm3YQtRhmcxwcxzmuabtc0kOBGwgjYVa7HcBp66F0NTGHsOvsII2OadocO0KO35g6XlLiqqBH8TRZpbtP/pWK+THrkiCdD3YkYYPhNbjNU1gfJI8gacsjnPEbB8JxOwdg6yvezt0EVJNSUkLSI4KbVfa50j3FziesktuVOOT+TVNh8XJUsYY3aTtc4/Ge463Fa/lrmxp8UmjmdLLE9rdB2iAQ5gJIFndEi51rhchOab9Hbqaj/0rmG3NhtOwDWTwUj5tc3VeaynqpIjDFG/lLyc17rAizWbdd9ptxUsZOZBUGH2MEDdP+o/nyHzjs4WWw2Szk9lkUK6OvlmURFTLIXBW1scLC+V7GMG1zyGtG8lc60jOxk/V19HHFSNDjy7XPaXBt2ta62s6ulorqKTeM8k8WkWZ3sooa2vaad7XxxwiPTbsLi5znWPXa4W9ZossaNmHx08s8UUsb3jRkcG6Qc4vDmk6iLH6FoHsQYx4uz1sf5rLczuLuIBgYATYkyMsAes2KvyVbgo9vRTi5qXbCxccgcAWkEEXBBuCDsIPYvtdbD6JsEUcbNTY2NY3cxoaPoC7Kzi6aLnZyP8AD6PTibeeC72W2ubbnx8QLjvAVd1cEqD8tsz9WayR9BGx0Mh09HTa0sc7pNs74N7kb7K7xrkvxZVvr3yjizCe76jyX8VinVRTmkyFrsPq5pKqJrGOg0G2e1xLuUa7YD2NKlZQ3tOeolpTUcZ0MdwltXTTQP6MsZYe641HgbHgqp1lG+GR8bxZ0b3MdvabH/e9W7UPZx81tXV4hy1IxhZM1vKEuDdB45pcRtILbHV2Fd8axRbT9HF1fZajvZicnuTp5ap450zuTZ/jjOsje+/zQpTK6eD4Wylgihj6MTAwd+iLXPeTc8V9YoyQwSiG3KGNwZfUNMtOjc77KCyXeTZLBdY4aPnPy7o46Kop45o5J5GmLQYQ4t0tTi+2poAuoAW5DM/jHi7PWx7fSs+w/jHi7fWx/mtCp11r2U7FOb9HazQ5WQ0FXK2ofoRTMDdI9EPY67dLsFnOF+q6nnD8Xp6kXgmikFgSWPa619l7HVxVfPYgxjxdvrY/zUmZpMiJ8NjndUta2WVzQGhwdZjAbXI1XJc5QchQf5J+SalyX4tG61GOUsTi2SogY4bWukY1wvr1gm4XF/EtF41Tetj/AFKFMps1uL1NbUzchE4STOcHCRli0nm6jr6Nl5vsO4v4sz1kf5rmNMGtcjp2ST9E+/xLReNU3rY/1J/EtF41Tetj/UoC9h3F/Fmesj/NPYdxfxZnrI/zXv8Ahr/sef5Z/wBSff4lovG6b10f6l9wY9SyODWVFO5x1BrZGFx69QBuVX/2HcX8WZ6yP8172Q2aauhr4JaqJjIoncoee1xLmg6IAb32PBcyqrS3seqyTfonJERVicLFllEBhFlEAREQBYWUQGFlEQBYssogMLKIgMIsogMJZZRAYRZRAYRZRAYSyyiAIiIAiIgCIiAIiIAiIgCIiAIiIAiIgCIiAIiIAiIgCIiAIiIAiIgCIiAIiIAiIgCIiAIiIAiIgCIiAIiIAiIgCIiAIiIAiIgCIiA4aaoD2ggjv7iuZEQBERAEREAREQBERAEREAREQBERAEREAREQBERAEREBxVFQ1jSSf+0RF4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924944"/>
            <a:ext cx="7592525" cy="2260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ares_algemeen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Movares_algemeen</Template>
  <TotalTime>795</TotalTime>
  <Words>195</Words>
  <Application>Microsoft Office PowerPoint</Application>
  <PresentationFormat>Diavoorstelling (4:3)</PresentationFormat>
  <Paragraphs>45</Paragraphs>
  <Slides>13</Slides>
  <Notes>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Movares_algemeen3</vt:lpstr>
      <vt:lpstr>Nut en noodzaak Smart Charging Elektrisch Vervoer</vt:lpstr>
      <vt:lpstr>Nut en noodzaak Smart Charging Inhoudsopgave</vt:lpstr>
      <vt:lpstr>Status opkomst EV Uit de media</vt:lpstr>
      <vt:lpstr>Status en scenario’s opkomst EV Agentschap NL - Experts en o.a. ECEA, CBS, Shell, TNO, Ministerie </vt:lpstr>
      <vt:lpstr>Huidig gebruik van de auto Benodigde elektrische energie in kaart gebracht o.b.v. OViN</vt:lpstr>
      <vt:lpstr>Oplaad profielen Oplaadgedrag van belang. Drie scenario‘s (waarden bij 100% EV)</vt:lpstr>
      <vt:lpstr>Verandering van de belasting Indicatie stijging piekwaarden (bij 100% EV)</vt:lpstr>
      <vt:lpstr>Verandering van de belasting Indicatie stijging piekwaarden (volgens de marktscenario’s)</vt:lpstr>
      <vt:lpstr>Verandering van de belasting Indicatie stijging piekwaarden (volgens de marktscenario’s)</vt:lpstr>
      <vt:lpstr>Impact op het elektriciteitsnet Indicatie stijging piekwaarden (volgens de marktscenario’s)</vt:lpstr>
      <vt:lpstr>Dia 11</vt:lpstr>
      <vt:lpstr>Eenvoudige kostenvergelijking 2030 midden marktscenario (geen rekening met overcapaciteit)</vt:lpstr>
      <vt:lpstr>Nut en noodzaak Smart Charging Resumé</vt:lpstr>
    </vt:vector>
  </TitlesOfParts>
  <Company>Movares Nederland B.V.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Input vergadering NEC69</dc:title>
  <dc:creator>luiter</dc:creator>
  <cp:lastModifiedBy>rooijm</cp:lastModifiedBy>
  <cp:revision>104</cp:revision>
  <cp:lastPrinted>2013-01-08T07:22:47Z</cp:lastPrinted>
  <dcterms:created xsi:type="dcterms:W3CDTF">2012-03-07T14:39:07Z</dcterms:created>
  <dcterms:modified xsi:type="dcterms:W3CDTF">2013-11-19T14:33:28Z</dcterms:modified>
</cp:coreProperties>
</file>