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68" r:id="rId3"/>
    <p:sldId id="274" r:id="rId4"/>
    <p:sldId id="271" r:id="rId5"/>
    <p:sldId id="272" r:id="rId6"/>
    <p:sldId id="261" r:id="rId7"/>
    <p:sldId id="267" r:id="rId8"/>
    <p:sldId id="264" r:id="rId9"/>
    <p:sldId id="276" r:id="rId10"/>
    <p:sldId id="269" r:id="rId11"/>
    <p:sldId id="270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259" autoAdjust="0"/>
  </p:normalViewPr>
  <p:slideViewPr>
    <p:cSldViewPr>
      <p:cViewPr>
        <p:scale>
          <a:sx n="66" d="100"/>
          <a:sy n="66" d="100"/>
        </p:scale>
        <p:origin x="-1506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91A6A-2592-458C-B652-7FA3B45A66FD}" type="datetimeFigureOut">
              <a:rPr lang="nl-NL" smtClean="0"/>
              <a:pPr/>
              <a:t>18-11-2013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9FB5E-58A9-47B2-8FF8-C10CE446B7C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4941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Iedereen onderkent dat de consument</a:t>
            </a:r>
            <a:r>
              <a:rPr lang="nl-NL" baseline="0" dirty="0" smtClean="0"/>
              <a:t> belangrijk is maar redeneert nog steeds vanuit de techniek</a:t>
            </a:r>
          </a:p>
          <a:p>
            <a:r>
              <a:rPr lang="nl-NL" baseline="0" dirty="0" smtClean="0"/>
              <a:t>Wij redeneren vanuit de consument, </a:t>
            </a:r>
          </a:p>
          <a:p>
            <a:endParaRPr lang="nl-NL" baseline="0" dirty="0" smtClean="0"/>
          </a:p>
          <a:p>
            <a:r>
              <a:rPr lang="nl-NL" baseline="0" dirty="0" smtClean="0"/>
              <a:t>In een wereld van de social media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FB5E-58A9-47B2-8FF8-C10CE446B7CA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7420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</a:t>
            </a:r>
            <a:r>
              <a:rPr lang="nl-NL" baseline="0" dirty="0" smtClean="0"/>
              <a:t> spelen in op de interesse van mensen in sociale netwerken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Hoe</a:t>
            </a:r>
            <a:r>
              <a:rPr lang="nl-NL" baseline="0" dirty="0" smtClean="0"/>
              <a:t> actief willen we dat mensen met energie bezig zijn?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FB5E-58A9-47B2-8FF8-C10CE446B7CA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5097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 smtClean="0"/>
              <a:t>70% van de gebruikers heeft meer inzicht in energieverbruik</a:t>
            </a:r>
          </a:p>
          <a:p>
            <a:r>
              <a:rPr lang="nl-NL" sz="1200" dirty="0" smtClean="0"/>
              <a:t>41% voelt zich gestimuleerd om beparingsmogelijkheden in kaart te brengen</a:t>
            </a:r>
          </a:p>
          <a:p>
            <a:r>
              <a:rPr lang="nl-NL" sz="1200" dirty="0" smtClean="0"/>
              <a:t>Bewustwording wordt specifiek gecreëerd door gebruik van functionaliteiten met feedback of het aanzetten tot vervolgacties</a:t>
            </a:r>
          </a:p>
          <a:p>
            <a:endParaRPr lang="nl-NL" dirty="0" smtClean="0"/>
          </a:p>
          <a:p>
            <a:r>
              <a:rPr lang="nl-NL" sz="1200" dirty="0" smtClean="0"/>
              <a:t>‘inzicht in energieverbruik’ is voor 80% van de deelnemers de reden om met Social-Energy te beginnen</a:t>
            </a:r>
          </a:p>
          <a:p>
            <a:r>
              <a:rPr lang="nl-NL" sz="1200" dirty="0" smtClean="0"/>
              <a:t>Meest gebruikte functionaliteit statistiekpagina</a:t>
            </a:r>
          </a:p>
          <a:p>
            <a:r>
              <a:rPr lang="nl-NL" sz="1200" dirty="0" smtClean="0"/>
              <a:t>Sociale onderdelen hebben positief effect op de gebruiksfrequentie van Social-Energy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FB5E-58A9-47B2-8FF8-C10CE446B7CA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39675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Netwerken en het aanmaken van groepen. Net als Linked In en je ziet</a:t>
            </a:r>
            <a:r>
              <a:rPr lang="nl-NL" baseline="0" dirty="0" smtClean="0"/>
              <a:t> op een middag als vandaag dat daar mooie dingen uit kunnen komen.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FB5E-58A9-47B2-8FF8-C10CE446B7CA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48516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Bereidheid afstemmen verbruik is groot (84%)</a:t>
            </a:r>
          </a:p>
          <a:p>
            <a:pPr lvl="1"/>
            <a:r>
              <a:rPr lang="nl-NL" sz="2118" dirty="0" smtClean="0"/>
              <a:t>Om energie te besparen (42%)</a:t>
            </a:r>
          </a:p>
          <a:p>
            <a:pPr lvl="1"/>
            <a:r>
              <a:rPr lang="nl-NL" sz="2118" dirty="0" smtClean="0"/>
              <a:t>Voor financieel voordeel (37%)</a:t>
            </a:r>
          </a:p>
          <a:p>
            <a:pPr lvl="1"/>
            <a:r>
              <a:rPr lang="nl-NL" sz="2118" dirty="0" smtClean="0"/>
              <a:t>Bijdrage aan energietransitie (16%)</a:t>
            </a:r>
          </a:p>
          <a:p>
            <a:r>
              <a:rPr lang="nl-NL" dirty="0" smtClean="0"/>
              <a:t>Behoud van comfort voorwaarde voor 64%</a:t>
            </a:r>
          </a:p>
          <a:p>
            <a:r>
              <a:rPr lang="nl-NL" dirty="0" smtClean="0"/>
              <a:t>Ruime meerderheid (74%) positief over automatisering voor het afstemmen van het verbruik</a:t>
            </a:r>
          </a:p>
          <a:p>
            <a:pPr lvl="1"/>
            <a:r>
              <a:rPr lang="nl-NL" sz="2118" dirty="0" smtClean="0"/>
              <a:t>Eigen baas en zelf verantwoordelijkheid willen nemen meest genoemd door personen die hier negatief tegenover stonden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FB5E-58A9-47B2-8FF8-C10CE446B7CA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82398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Na het hele</a:t>
            </a:r>
            <a:r>
              <a:rPr lang="nl-NL" baseline="0" dirty="0" smtClean="0"/>
              <a:t> proces hebben we energieslimme communities opgebouwd. </a:t>
            </a:r>
          </a:p>
          <a:p>
            <a:r>
              <a:rPr lang="nl-NL" baseline="0" dirty="0" smtClean="0"/>
              <a:t>Zij kunnen opereren als cooperaties, maar ook als groep werken naar een gezamenlijk besparingsdoel zonder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FB5E-58A9-47B2-8FF8-C10CE446B7CA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11338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9FB5E-58A9-47B2-8FF8-C10CE446B7CA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449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energyshifft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47FF-6469-42D9-BEBC-3366DEC69E34}" type="datetimeFigureOut">
              <a:rPr lang="nl-NL" smtClean="0"/>
              <a:pPr/>
              <a:t>18-11-2013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54A3-D45E-45CD-B7B4-4E25AEA518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8821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47FF-6469-42D9-BEBC-3366DEC69E34}" type="datetimeFigureOut">
              <a:rPr lang="nl-NL" smtClean="0"/>
              <a:pPr/>
              <a:t>18-11-2013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54A3-D45E-45CD-B7B4-4E25AEA518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5894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47FF-6469-42D9-BEBC-3366DEC69E34}" type="datetimeFigureOut">
              <a:rPr lang="nl-NL" smtClean="0"/>
              <a:pPr/>
              <a:t>18-11-2013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54A3-D45E-45CD-B7B4-4E25AEA518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7962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47FF-6469-42D9-BEBC-3366DEC69E34}" type="datetimeFigureOut">
              <a:rPr lang="nl-NL" smtClean="0"/>
              <a:pPr/>
              <a:t>18-11-2013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2200" y="6356350"/>
            <a:ext cx="2133600" cy="365125"/>
          </a:xfrm>
        </p:spPr>
        <p:txBody>
          <a:bodyPr/>
          <a:lstStyle/>
          <a:p>
            <a:fld id="{C58154A3-D45E-45CD-B7B4-4E25AEA518FD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088" r="1173" b="18387"/>
          <a:stretch/>
        </p:blipFill>
        <p:spPr bwMode="auto">
          <a:xfrm>
            <a:off x="1623" y="-27384"/>
            <a:ext cx="9142377" cy="117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7974632" cy="864096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091264" y="5805264"/>
            <a:ext cx="1403648" cy="701824"/>
          </a:xfrm>
          <a:prstGeom prst="rect">
            <a:avLst/>
          </a:prstGeom>
          <a:ln w="25400">
            <a:noFill/>
          </a:ln>
        </p:spPr>
      </p:pic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60848"/>
            <a:ext cx="7984976" cy="4065315"/>
          </a:xfrm>
        </p:spPr>
        <p:txBody>
          <a:bodyPr>
            <a:normAutofit fontScale="92500" lnSpcReduction="10000"/>
          </a:bodyPr>
          <a:lstStyle>
            <a:lvl1pPr>
              <a:defRPr sz="2600"/>
            </a:lvl1pPr>
          </a:lstStyle>
          <a:p>
            <a:pPr marL="0" indent="0">
              <a:buNone/>
            </a:pPr>
            <a:r>
              <a:rPr lang="nl-NL" dirty="0" smtClean="0"/>
              <a:t>Energyshifft:</a:t>
            </a:r>
          </a:p>
          <a:p>
            <a:r>
              <a:rPr lang="nl-NL" dirty="0" smtClean="0"/>
              <a:t>Statistics for insight</a:t>
            </a:r>
          </a:p>
          <a:p>
            <a:r>
              <a:rPr lang="nl-NL" dirty="0" smtClean="0"/>
              <a:t>Social networks</a:t>
            </a:r>
          </a:p>
          <a:p>
            <a:r>
              <a:rPr lang="nl-NL" dirty="0" smtClean="0"/>
              <a:t>Groups</a:t>
            </a:r>
          </a:p>
          <a:p>
            <a:r>
              <a:rPr lang="nl-NL" dirty="0" smtClean="0"/>
              <a:t>Apps &amp; Games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hlinkClick r:id="rId4"/>
              </a:rPr>
              <a:t>www.energyshifft.com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The following sheets give an idea of the platform by screenshots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86186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47FF-6469-42D9-BEBC-3366DEC69E34}" type="datetimeFigureOut">
              <a:rPr lang="nl-NL" smtClean="0"/>
              <a:pPr/>
              <a:t>18-11-2013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54A3-D45E-45CD-B7B4-4E25AEA518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8527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47FF-6469-42D9-BEBC-3366DEC69E34}" type="datetimeFigureOut">
              <a:rPr lang="nl-NL" smtClean="0"/>
              <a:pPr/>
              <a:t>18-11-2013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54A3-D45E-45CD-B7B4-4E25AEA518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278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47FF-6469-42D9-BEBC-3366DEC69E34}" type="datetimeFigureOut">
              <a:rPr lang="nl-NL" smtClean="0"/>
              <a:pPr/>
              <a:t>18-11-2013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54A3-D45E-45CD-B7B4-4E25AEA518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4446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47FF-6469-42D9-BEBC-3366DEC69E34}" type="datetimeFigureOut">
              <a:rPr lang="nl-NL" smtClean="0"/>
              <a:pPr/>
              <a:t>18-11-2013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54A3-D45E-45CD-B7B4-4E25AEA518FD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632" r="1173" b="18387"/>
          <a:stretch/>
        </p:blipFill>
        <p:spPr bwMode="auto">
          <a:xfrm>
            <a:off x="1623" y="-1"/>
            <a:ext cx="9142377" cy="126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736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47FF-6469-42D9-BEBC-3366DEC69E34}" type="datetimeFigureOut">
              <a:rPr lang="nl-NL" smtClean="0"/>
              <a:pPr/>
              <a:t>18-11-2013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54A3-D45E-45CD-B7B4-4E25AEA518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018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47FF-6469-42D9-BEBC-3366DEC69E34}" type="datetimeFigureOut">
              <a:rPr lang="nl-NL" smtClean="0"/>
              <a:pPr/>
              <a:t>18-11-2013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54A3-D45E-45CD-B7B4-4E25AEA518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288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47FF-6469-42D9-BEBC-3366DEC69E34}" type="datetimeFigureOut">
              <a:rPr lang="nl-NL" smtClean="0"/>
              <a:pPr/>
              <a:t>18-11-2013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154A3-D45E-45CD-B7B4-4E25AEA518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7255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D47FF-6469-42D9-BEBC-3366DEC69E34}" type="datetimeFigureOut">
              <a:rPr lang="nl-NL" smtClean="0"/>
              <a:pPr/>
              <a:t>18-11-2013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154A3-D45E-45CD-B7B4-4E25AEA518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7762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05" r="11193"/>
          <a:stretch/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4968552" cy="17526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Energieslimme Communities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Inge Wijgerse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138958" y="5168365"/>
            <a:ext cx="2862359" cy="79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82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Slimme meter als onderdeel van een Smart Grid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315" y="3212976"/>
            <a:ext cx="7956376" cy="282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7403" y="1844824"/>
            <a:ext cx="1016576" cy="1468388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724128" y="1844824"/>
            <a:ext cx="2016224" cy="936104"/>
          </a:xfrm>
          <a:prstGeom prst="wedgeRoundRectCallout">
            <a:avLst>
              <a:gd name="adj1" fmla="val 53937"/>
              <a:gd name="adj2" fmla="val 64120"/>
              <a:gd name="adj3" fmla="val 16667"/>
            </a:avLst>
          </a:prstGeom>
          <a:solidFill>
            <a:schemeClr val="bg1">
              <a:lumMod val="50000"/>
              <a:alpha val="4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schemeClr val="tx1"/>
                </a:solidFill>
              </a:rPr>
              <a:t>Onbekend maakt onbemind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479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62"/>
          <a:stretch/>
        </p:blipFill>
        <p:spPr bwMode="auto">
          <a:xfrm>
            <a:off x="755576" y="2224134"/>
            <a:ext cx="736317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Ambassadeurs heb je nodig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9430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Doel Smart Grids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nl-NL" sz="2400" dirty="0" smtClean="0"/>
              <a:t>Koppelen van vraag en aanbod</a:t>
            </a:r>
          </a:p>
          <a:p>
            <a:r>
              <a:rPr lang="nl-NL" sz="2400" dirty="0" smtClean="0"/>
              <a:t>Piekscheren</a:t>
            </a:r>
          </a:p>
          <a:p>
            <a:r>
              <a:rPr lang="nl-NL" sz="2400" dirty="0" smtClean="0"/>
              <a:t>Nieuwe diensten</a:t>
            </a:r>
          </a:p>
          <a:p>
            <a:r>
              <a:rPr lang="nl-NL" sz="2400" dirty="0" smtClean="0"/>
              <a:t>Stimuleren duurzame energieopwekking</a:t>
            </a:r>
          </a:p>
          <a:p>
            <a:endParaRPr lang="nl-NL" sz="2400" dirty="0"/>
          </a:p>
          <a:p>
            <a:pPr marL="0" indent="0" algn="r">
              <a:buNone/>
            </a:pPr>
            <a:r>
              <a:rPr lang="nl-NL" sz="2400" dirty="0" smtClean="0"/>
              <a:t>Het zorgen voor een betrouwbare en betaalbare energievoorziening in een toekomstige situatie met meer duurzame energieopwekking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79511" y="4077072"/>
            <a:ext cx="1814203" cy="262051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843808" y="5242454"/>
            <a:ext cx="2664296" cy="1440160"/>
          </a:xfrm>
          <a:prstGeom prst="wedgeRoundRectCallout">
            <a:avLst>
              <a:gd name="adj1" fmla="val -91190"/>
              <a:gd name="adj2" fmla="val 368"/>
              <a:gd name="adj3" fmla="val 16667"/>
            </a:avLst>
          </a:prstGeom>
          <a:solidFill>
            <a:schemeClr val="bg1">
              <a:lumMod val="50000"/>
              <a:alpha val="4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Smart </a:t>
            </a:r>
            <a:r>
              <a:rPr lang="nl-NL" sz="2000" dirty="0" smtClean="0">
                <a:solidFill>
                  <a:schemeClr val="tx1"/>
                </a:solidFill>
              </a:rPr>
              <a:t>Grids is een middel en </a:t>
            </a:r>
            <a:r>
              <a:rPr lang="nl-NL" sz="2000" dirty="0">
                <a:solidFill>
                  <a:schemeClr val="tx1"/>
                </a:solidFill>
              </a:rPr>
              <a:t>geen </a:t>
            </a:r>
            <a:r>
              <a:rPr lang="nl-NL" sz="2000" dirty="0" smtClean="0">
                <a:solidFill>
                  <a:schemeClr val="tx1"/>
                </a:solidFill>
              </a:rPr>
              <a:t>doel op zich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4039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grpSp>
        <p:nvGrpSpPr>
          <p:cNvPr id="14" name="Group 13"/>
          <p:cNvGrpSpPr/>
          <p:nvPr/>
        </p:nvGrpSpPr>
        <p:grpSpPr>
          <a:xfrm>
            <a:off x="755576" y="1074895"/>
            <a:ext cx="6611471" cy="5143026"/>
            <a:chOff x="755576" y="1074895"/>
            <a:chExt cx="6611471" cy="514302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529" t="12235" r="35089" b="27769"/>
            <a:stretch/>
          </p:blipFill>
          <p:spPr bwMode="auto">
            <a:xfrm>
              <a:off x="755576" y="1074895"/>
              <a:ext cx="6611471" cy="5143026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12"/>
            <p:cNvSpPr/>
            <p:nvPr/>
          </p:nvSpPr>
          <p:spPr>
            <a:xfrm>
              <a:off x="3851920" y="5157192"/>
              <a:ext cx="1008112" cy="494767"/>
            </a:xfrm>
            <a:custGeom>
              <a:avLst/>
              <a:gdLst>
                <a:gd name="connsiteX0" fmla="*/ 1770522 w 2588971"/>
                <a:gd name="connsiteY0" fmla="*/ 32348 h 422759"/>
                <a:gd name="connsiteX1" fmla="*/ 398922 w 2588971"/>
                <a:gd name="connsiteY1" fmla="*/ 32348 h 422759"/>
                <a:gd name="connsiteX2" fmla="*/ 129981 w 2588971"/>
                <a:gd name="connsiteY2" fmla="*/ 368525 h 422759"/>
                <a:gd name="connsiteX3" fmla="*/ 2254616 w 2588971"/>
                <a:gd name="connsiteY3" fmla="*/ 395419 h 422759"/>
                <a:gd name="connsiteX4" fmla="*/ 2456322 w 2588971"/>
                <a:gd name="connsiteY4" fmla="*/ 99584 h 422759"/>
                <a:gd name="connsiteX5" fmla="*/ 977146 w 2588971"/>
                <a:gd name="connsiteY5" fmla="*/ 113031 h 4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971" h="422759">
                  <a:moveTo>
                    <a:pt x="1770522" y="32348"/>
                  </a:moveTo>
                  <a:cubicBezTo>
                    <a:pt x="1221433" y="4333"/>
                    <a:pt x="672345" y="-23682"/>
                    <a:pt x="398922" y="32348"/>
                  </a:cubicBezTo>
                  <a:cubicBezTo>
                    <a:pt x="125498" y="88378"/>
                    <a:pt x="-179301" y="308013"/>
                    <a:pt x="129981" y="368525"/>
                  </a:cubicBezTo>
                  <a:cubicBezTo>
                    <a:pt x="439263" y="429037"/>
                    <a:pt x="1866893" y="440242"/>
                    <a:pt x="2254616" y="395419"/>
                  </a:cubicBezTo>
                  <a:cubicBezTo>
                    <a:pt x="2642339" y="350596"/>
                    <a:pt x="2669234" y="146649"/>
                    <a:pt x="2456322" y="99584"/>
                  </a:cubicBezTo>
                  <a:cubicBezTo>
                    <a:pt x="2243410" y="52519"/>
                    <a:pt x="1610278" y="82775"/>
                    <a:pt x="977146" y="11303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211960" y="2887761"/>
              <a:ext cx="1685122" cy="422759"/>
            </a:xfrm>
            <a:custGeom>
              <a:avLst/>
              <a:gdLst>
                <a:gd name="connsiteX0" fmla="*/ 1770522 w 2588971"/>
                <a:gd name="connsiteY0" fmla="*/ 32348 h 422759"/>
                <a:gd name="connsiteX1" fmla="*/ 398922 w 2588971"/>
                <a:gd name="connsiteY1" fmla="*/ 32348 h 422759"/>
                <a:gd name="connsiteX2" fmla="*/ 129981 w 2588971"/>
                <a:gd name="connsiteY2" fmla="*/ 368525 h 422759"/>
                <a:gd name="connsiteX3" fmla="*/ 2254616 w 2588971"/>
                <a:gd name="connsiteY3" fmla="*/ 395419 h 422759"/>
                <a:gd name="connsiteX4" fmla="*/ 2456322 w 2588971"/>
                <a:gd name="connsiteY4" fmla="*/ 99584 h 422759"/>
                <a:gd name="connsiteX5" fmla="*/ 977146 w 2588971"/>
                <a:gd name="connsiteY5" fmla="*/ 113031 h 4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971" h="422759">
                  <a:moveTo>
                    <a:pt x="1770522" y="32348"/>
                  </a:moveTo>
                  <a:cubicBezTo>
                    <a:pt x="1221433" y="4333"/>
                    <a:pt x="672345" y="-23682"/>
                    <a:pt x="398922" y="32348"/>
                  </a:cubicBezTo>
                  <a:cubicBezTo>
                    <a:pt x="125498" y="88378"/>
                    <a:pt x="-179301" y="308013"/>
                    <a:pt x="129981" y="368525"/>
                  </a:cubicBezTo>
                  <a:cubicBezTo>
                    <a:pt x="439263" y="429037"/>
                    <a:pt x="1866893" y="440242"/>
                    <a:pt x="2254616" y="395419"/>
                  </a:cubicBezTo>
                  <a:cubicBezTo>
                    <a:pt x="2642339" y="350596"/>
                    <a:pt x="2669234" y="146649"/>
                    <a:pt x="2456322" y="99584"/>
                  </a:cubicBezTo>
                  <a:cubicBezTo>
                    <a:pt x="2243410" y="52519"/>
                    <a:pt x="1610278" y="82775"/>
                    <a:pt x="977146" y="11303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xmlns="" val="107736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Het begint bij bewustwording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7272" y="1052736"/>
            <a:ext cx="1617264" cy="233604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139952" y="1844824"/>
            <a:ext cx="2880320" cy="1543960"/>
          </a:xfrm>
          <a:prstGeom prst="wedgeRoundRectCallout">
            <a:avLst>
              <a:gd name="adj1" fmla="val 76409"/>
              <a:gd name="adj2" fmla="val -10387"/>
              <a:gd name="adj3" fmla="val 16667"/>
            </a:avLst>
          </a:prstGeom>
          <a:solidFill>
            <a:schemeClr val="bg1">
              <a:lumMod val="50000"/>
              <a:alpha val="4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schemeClr val="tx1"/>
                </a:solidFill>
              </a:rPr>
              <a:t>Interactieve benadering (feedback) levert meer bewustwording</a:t>
            </a:r>
            <a:endParaRPr lang="nl-NL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10" b="8300"/>
          <a:stretch/>
        </p:blipFill>
        <p:spPr>
          <a:xfrm>
            <a:off x="182081" y="3501008"/>
            <a:ext cx="4948173" cy="324394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942580" y="4221088"/>
            <a:ext cx="2368111" cy="1543946"/>
          </a:xfrm>
          <a:prstGeom prst="wedgeRoundRectCallout">
            <a:avLst>
              <a:gd name="adj1" fmla="val 29379"/>
              <a:gd name="adj2" fmla="val -110916"/>
              <a:gd name="adj3" fmla="val 16667"/>
            </a:avLst>
          </a:prstGeom>
          <a:solidFill>
            <a:schemeClr val="bg1">
              <a:lumMod val="50000"/>
              <a:alpha val="4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schemeClr val="tx1"/>
                </a:solidFill>
              </a:rPr>
              <a:t>Inzicht is de kern, sociale feedback is het smeermiddel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5727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Netwerken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63" b="22344"/>
          <a:stretch/>
        </p:blipFill>
        <p:spPr>
          <a:xfrm>
            <a:off x="179512" y="1772816"/>
            <a:ext cx="8212972" cy="4540898"/>
          </a:xfr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150498"/>
            <a:ext cx="1296144" cy="165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993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Gamification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08908"/>
            <a:ext cx="6432089" cy="3573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1008" y="4437112"/>
            <a:ext cx="1081583" cy="156228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0" t="22923" r="67953" b="61368"/>
          <a:stretch/>
        </p:blipFill>
        <p:spPr bwMode="auto">
          <a:xfrm>
            <a:off x="251520" y="5428409"/>
            <a:ext cx="2340383" cy="134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91" t="59749" r="20952" b="24542"/>
          <a:stretch/>
        </p:blipFill>
        <p:spPr bwMode="auto">
          <a:xfrm>
            <a:off x="2591903" y="5428409"/>
            <a:ext cx="2340383" cy="134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07780">
            <a:off x="6900712" y="1613113"/>
            <a:ext cx="533400" cy="72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2132856"/>
            <a:ext cx="533400" cy="723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22358">
            <a:off x="8388424" y="1556791"/>
            <a:ext cx="533400" cy="723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9199" y="3284984"/>
            <a:ext cx="904810" cy="12279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46958"/>
            <a:ext cx="5334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56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Aanbieden nieuwe diensten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1" t="2097" r="8624" b="2310"/>
          <a:stretch/>
        </p:blipFill>
        <p:spPr>
          <a:xfrm>
            <a:off x="0" y="1993100"/>
            <a:ext cx="4984544" cy="4319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161989"/>
            <a:ext cx="1296144" cy="1653701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148064" y="2996952"/>
            <a:ext cx="2368111" cy="1543946"/>
          </a:xfrm>
          <a:prstGeom prst="wedgeRoundRectCallout">
            <a:avLst>
              <a:gd name="adj1" fmla="val 71762"/>
              <a:gd name="adj2" fmla="val -67485"/>
              <a:gd name="adj3" fmla="val 16667"/>
            </a:avLst>
          </a:prstGeom>
          <a:solidFill>
            <a:schemeClr val="bg1">
              <a:lumMod val="50000"/>
              <a:alpha val="4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Meerderheid bereid tot afstemmen verbruik</a:t>
            </a:r>
          </a:p>
        </p:txBody>
      </p:sp>
    </p:spTree>
    <p:extLst>
      <p:ext uri="{BB962C8B-B14F-4D97-AF65-F5344CB8AC3E}">
        <p14:creationId xmlns:p14="http://schemas.microsoft.com/office/powerpoint/2010/main" xmlns="" val="29792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Energieslimme communities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36" t="44374" r="66492" b="39090"/>
          <a:stretch/>
        </p:blipFill>
        <p:spPr bwMode="auto">
          <a:xfrm>
            <a:off x="7092280" y="1196752"/>
            <a:ext cx="1773044" cy="163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05064"/>
            <a:ext cx="3587891" cy="26909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2420888"/>
            <a:ext cx="82537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400" dirty="0" smtClean="0"/>
              <a:t>Zijn bewust van energie</a:t>
            </a:r>
          </a:p>
          <a:p>
            <a:pPr marL="285750" indent="-285750">
              <a:buFontTx/>
              <a:buChar char="-"/>
            </a:pPr>
            <a:r>
              <a:rPr lang="nl-NL" sz="2400" dirty="0" smtClean="0"/>
              <a:t>Werken aan een gezamelijk doel</a:t>
            </a:r>
          </a:p>
          <a:p>
            <a:pPr marL="285750" indent="-285750">
              <a:buFontTx/>
              <a:buChar char="-"/>
            </a:pPr>
            <a:r>
              <a:rPr lang="nl-NL" sz="2400" dirty="0" smtClean="0"/>
              <a:t>Zijn geinteresseerd in nieuwe diensten</a:t>
            </a:r>
          </a:p>
          <a:p>
            <a:pPr marL="285750" indent="-285750">
              <a:buFontTx/>
              <a:buChar char="-"/>
            </a:pPr>
            <a:endParaRPr lang="nl-NL" sz="2400" dirty="0"/>
          </a:p>
          <a:p>
            <a:pPr marL="285750" indent="-285750">
              <a:buFontTx/>
              <a:buChar char="-"/>
            </a:pPr>
            <a:endParaRPr lang="nl-NL" sz="2400" dirty="0" smtClean="0"/>
          </a:p>
          <a:p>
            <a:pPr marL="285750" indent="-285750">
              <a:buFontTx/>
              <a:buChar char="-"/>
            </a:pPr>
            <a:endParaRPr lang="nl-NL" sz="2400" dirty="0"/>
          </a:p>
          <a:p>
            <a:pPr marL="285750" indent="-285750">
              <a:buFontTx/>
              <a:buChar char="-"/>
            </a:pPr>
            <a:endParaRPr lang="nl-NL" sz="2400" dirty="0" smtClean="0"/>
          </a:p>
          <a:p>
            <a:pPr marL="285750" indent="-285750" algn="r">
              <a:buFontTx/>
              <a:buChar char="-"/>
            </a:pPr>
            <a:r>
              <a:rPr lang="nl-NL" sz="2400" dirty="0" smtClean="0"/>
              <a:t>Zijn de eerste stap in de transitie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xmlns="" val="11609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05" r="11193"/>
          <a:stretch/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4968552" cy="17526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Energieslimme Communities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Inge Wijgerse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138958" y="5168365"/>
            <a:ext cx="2862359" cy="79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92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360</Words>
  <Application>Microsoft Office PowerPoint</Application>
  <PresentationFormat>Diavoorstelling (4:3)</PresentationFormat>
  <Paragraphs>65</Paragraphs>
  <Slides>11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 Theme</vt:lpstr>
      <vt:lpstr>Dia 1</vt:lpstr>
      <vt:lpstr>Doel Smart Grids</vt:lpstr>
      <vt:lpstr>Dia 3</vt:lpstr>
      <vt:lpstr>Het begint bij bewustwording</vt:lpstr>
      <vt:lpstr>Netwerken</vt:lpstr>
      <vt:lpstr>Gamification</vt:lpstr>
      <vt:lpstr>Aanbieden nieuwe diensten</vt:lpstr>
      <vt:lpstr>Energieslimme communities</vt:lpstr>
      <vt:lpstr>Dia 9</vt:lpstr>
      <vt:lpstr>Slimme meter als onderdeel van een Smart Grid</vt:lpstr>
      <vt:lpstr>Ambassadeurs heb je nodig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inge</dc:creator>
  <cp:lastModifiedBy>rooijm</cp:lastModifiedBy>
  <cp:revision>23</cp:revision>
  <dcterms:created xsi:type="dcterms:W3CDTF">2013-09-13T12:26:32Z</dcterms:created>
  <dcterms:modified xsi:type="dcterms:W3CDTF">2013-11-18T12:21:32Z</dcterms:modified>
</cp:coreProperties>
</file>