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3"/>
  </p:notesMasterIdLst>
  <p:handoutMasterIdLst>
    <p:handoutMasterId r:id="rId24"/>
  </p:handoutMasterIdLst>
  <p:sldIdLst>
    <p:sldId id="265" r:id="rId6"/>
    <p:sldId id="266" r:id="rId7"/>
    <p:sldId id="267" r:id="rId8"/>
    <p:sldId id="268" r:id="rId9"/>
    <p:sldId id="269" r:id="rId10"/>
    <p:sldId id="282" r:id="rId11"/>
    <p:sldId id="271" r:id="rId12"/>
    <p:sldId id="272" r:id="rId13"/>
    <p:sldId id="275" r:id="rId14"/>
    <p:sldId id="276" r:id="rId15"/>
    <p:sldId id="285" r:id="rId16"/>
    <p:sldId id="277" r:id="rId17"/>
    <p:sldId id="278" r:id="rId18"/>
    <p:sldId id="279" r:id="rId19"/>
    <p:sldId id="284" r:id="rId20"/>
    <p:sldId id="286" r:id="rId21"/>
    <p:sldId id="283" r:id="rId22"/>
  </p:sldIdLst>
  <p:sldSz cx="9144000" cy="6858000" type="screen4x3"/>
  <p:notesSz cx="6858000" cy="9144000"/>
  <p:defaultTextStyle>
    <a:defPPr>
      <a:defRPr lang="nl-NL"/>
    </a:defPPr>
    <a:lvl1pPr algn="l" rtl="0" fontAlgn="base">
      <a:spcBef>
        <a:spcPct val="0"/>
      </a:spcBef>
      <a:spcAft>
        <a:spcPct val="0"/>
      </a:spcAft>
      <a:defRPr sz="2200" kern="1200">
        <a:solidFill>
          <a:schemeClr val="tx1"/>
        </a:solidFill>
        <a:latin typeface="Verdana" pitchFamily="34" charset="0"/>
        <a:ea typeface="+mn-ea"/>
        <a:cs typeface="Arial" charset="0"/>
      </a:defRPr>
    </a:lvl1pPr>
    <a:lvl2pPr marL="457200" algn="l" rtl="0" fontAlgn="base">
      <a:spcBef>
        <a:spcPct val="0"/>
      </a:spcBef>
      <a:spcAft>
        <a:spcPct val="0"/>
      </a:spcAft>
      <a:defRPr sz="2200" kern="1200">
        <a:solidFill>
          <a:schemeClr val="tx1"/>
        </a:solidFill>
        <a:latin typeface="Verdana" pitchFamily="34" charset="0"/>
        <a:ea typeface="+mn-ea"/>
        <a:cs typeface="Arial" charset="0"/>
      </a:defRPr>
    </a:lvl2pPr>
    <a:lvl3pPr marL="914400" algn="l" rtl="0" fontAlgn="base">
      <a:spcBef>
        <a:spcPct val="0"/>
      </a:spcBef>
      <a:spcAft>
        <a:spcPct val="0"/>
      </a:spcAft>
      <a:defRPr sz="2200" kern="1200">
        <a:solidFill>
          <a:schemeClr val="tx1"/>
        </a:solidFill>
        <a:latin typeface="Verdana" pitchFamily="34" charset="0"/>
        <a:ea typeface="+mn-ea"/>
        <a:cs typeface="Arial" charset="0"/>
      </a:defRPr>
    </a:lvl3pPr>
    <a:lvl4pPr marL="1371600" algn="l" rtl="0" fontAlgn="base">
      <a:spcBef>
        <a:spcPct val="0"/>
      </a:spcBef>
      <a:spcAft>
        <a:spcPct val="0"/>
      </a:spcAft>
      <a:defRPr sz="2200" kern="1200">
        <a:solidFill>
          <a:schemeClr val="tx1"/>
        </a:solidFill>
        <a:latin typeface="Verdana" pitchFamily="34" charset="0"/>
        <a:ea typeface="+mn-ea"/>
        <a:cs typeface="Arial" charset="0"/>
      </a:defRPr>
    </a:lvl4pPr>
    <a:lvl5pPr marL="1828800" algn="l" rtl="0" fontAlgn="base">
      <a:spcBef>
        <a:spcPct val="0"/>
      </a:spcBef>
      <a:spcAft>
        <a:spcPct val="0"/>
      </a:spcAft>
      <a:defRPr sz="2200" kern="1200">
        <a:solidFill>
          <a:schemeClr val="tx1"/>
        </a:solidFill>
        <a:latin typeface="Verdana" pitchFamily="34" charset="0"/>
        <a:ea typeface="+mn-ea"/>
        <a:cs typeface="Arial" charset="0"/>
      </a:defRPr>
    </a:lvl5pPr>
    <a:lvl6pPr marL="2286000" algn="l" defTabSz="914400" rtl="0" eaLnBrk="1" latinLnBrk="0" hangingPunct="1">
      <a:defRPr sz="2200" kern="1200">
        <a:solidFill>
          <a:schemeClr val="tx1"/>
        </a:solidFill>
        <a:latin typeface="Verdana" pitchFamily="34" charset="0"/>
        <a:ea typeface="+mn-ea"/>
        <a:cs typeface="Arial" charset="0"/>
      </a:defRPr>
    </a:lvl6pPr>
    <a:lvl7pPr marL="2743200" algn="l" defTabSz="914400" rtl="0" eaLnBrk="1" latinLnBrk="0" hangingPunct="1">
      <a:defRPr sz="2200" kern="1200">
        <a:solidFill>
          <a:schemeClr val="tx1"/>
        </a:solidFill>
        <a:latin typeface="Verdana" pitchFamily="34" charset="0"/>
        <a:ea typeface="+mn-ea"/>
        <a:cs typeface="Arial" charset="0"/>
      </a:defRPr>
    </a:lvl7pPr>
    <a:lvl8pPr marL="3200400" algn="l" defTabSz="914400" rtl="0" eaLnBrk="1" latinLnBrk="0" hangingPunct="1">
      <a:defRPr sz="2200" kern="1200">
        <a:solidFill>
          <a:schemeClr val="tx1"/>
        </a:solidFill>
        <a:latin typeface="Verdana" pitchFamily="34" charset="0"/>
        <a:ea typeface="+mn-ea"/>
        <a:cs typeface="Arial" charset="0"/>
      </a:defRPr>
    </a:lvl8pPr>
    <a:lvl9pPr marL="3657600" algn="l" defTabSz="914400" rtl="0" eaLnBrk="1" latinLnBrk="0" hangingPunct="1">
      <a:defRPr sz="2200" kern="1200">
        <a:solidFill>
          <a:schemeClr val="tx1"/>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bus, Charlotte" initials="CBA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0073"/>
    <a:srgbClr val="FFFFFF"/>
    <a:srgbClr val="BDDB00"/>
    <a:srgbClr val="635D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69065" autoAdjust="0"/>
  </p:normalViewPr>
  <p:slideViewPr>
    <p:cSldViewPr>
      <p:cViewPr>
        <p:scale>
          <a:sx n="40" d="100"/>
          <a:sy n="40" d="100"/>
        </p:scale>
        <p:origin x="-996" y="-372"/>
      </p:cViewPr>
      <p:guideLst>
        <p:guide orient="horz" pos="3634"/>
        <p:guide orient="horz" pos="3929"/>
        <p:guide pos="473"/>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O:\AnalyseZwoll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O:\AnalyseZwol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floor>
    <c:sideWall>
      <c:thickness val="0"/>
    </c:sideWall>
    <c:backWall>
      <c:thickness val="0"/>
    </c:backWall>
    <c:plotArea>
      <c:layout/>
      <c:bar3DChart>
        <c:barDir val="bar"/>
        <c:grouping val="stacked"/>
        <c:varyColors val="0"/>
        <c:ser>
          <c:idx val="0"/>
          <c:order val="0"/>
          <c:tx>
            <c:strRef>
              <c:f>Risicoperceptie!$B$1</c:f>
              <c:strCache>
                <c:ptCount val="1"/>
                <c:pt idx="0">
                  <c:v>(zeer) mee eens</c:v>
                </c:pt>
              </c:strCache>
            </c:strRef>
          </c:tx>
          <c:spPr>
            <a:solidFill>
              <a:srgbClr val="99CC00"/>
            </a:solidFill>
          </c:spPr>
          <c:invertIfNegative val="0"/>
          <c:cat>
            <c:strRef>
              <c:f>Risicoperceptie!$A$2:$A$4</c:f>
              <c:strCache>
                <c:ptCount val="3"/>
                <c:pt idx="0">
                  <c:v>Deelname aan JEM kost weinig tijd</c:v>
                </c:pt>
                <c:pt idx="1">
                  <c:v>Deelname aan JEM kost weinig moeite</c:v>
                </c:pt>
                <c:pt idx="2">
                  <c:v>Er kan weinig misgaan wanneer ik gebruik maak van de producten van JEM</c:v>
                </c:pt>
              </c:strCache>
            </c:strRef>
          </c:cat>
          <c:val>
            <c:numRef>
              <c:f>Risicoperceptie!$B$2:$B$4</c:f>
              <c:numCache>
                <c:formatCode>0%</c:formatCode>
                <c:ptCount val="3"/>
                <c:pt idx="0">
                  <c:v>0.88</c:v>
                </c:pt>
                <c:pt idx="1">
                  <c:v>0.88</c:v>
                </c:pt>
                <c:pt idx="2">
                  <c:v>0.83</c:v>
                </c:pt>
              </c:numCache>
            </c:numRef>
          </c:val>
        </c:ser>
        <c:ser>
          <c:idx val="1"/>
          <c:order val="1"/>
          <c:tx>
            <c:strRef>
              <c:f>Risicoperceptie!$C$1</c:f>
              <c:strCache>
                <c:ptCount val="1"/>
                <c:pt idx="0">
                  <c:v>Neutraal</c:v>
                </c:pt>
              </c:strCache>
            </c:strRef>
          </c:tx>
          <c:spPr>
            <a:solidFill>
              <a:schemeClr val="tx1">
                <a:lumMod val="50000"/>
                <a:lumOff val="50000"/>
              </a:schemeClr>
            </a:solidFill>
          </c:spPr>
          <c:invertIfNegative val="0"/>
          <c:cat>
            <c:strRef>
              <c:f>Risicoperceptie!$A$2:$A$4</c:f>
              <c:strCache>
                <c:ptCount val="3"/>
                <c:pt idx="0">
                  <c:v>Deelname aan JEM kost weinig tijd</c:v>
                </c:pt>
                <c:pt idx="1">
                  <c:v>Deelname aan JEM kost weinig moeite</c:v>
                </c:pt>
                <c:pt idx="2">
                  <c:v>Er kan weinig misgaan wanneer ik gebruik maak van de producten van JEM</c:v>
                </c:pt>
              </c:strCache>
            </c:strRef>
          </c:cat>
          <c:val>
            <c:numRef>
              <c:f>Risicoperceptie!$C$2:$C$4</c:f>
              <c:numCache>
                <c:formatCode>0%</c:formatCode>
                <c:ptCount val="3"/>
                <c:pt idx="0">
                  <c:v>0.09</c:v>
                </c:pt>
                <c:pt idx="1">
                  <c:v>0.09</c:v>
                </c:pt>
                <c:pt idx="2">
                  <c:v>0.13</c:v>
                </c:pt>
              </c:numCache>
            </c:numRef>
          </c:val>
        </c:ser>
        <c:ser>
          <c:idx val="2"/>
          <c:order val="2"/>
          <c:tx>
            <c:strRef>
              <c:f>Risicoperceptie!$D$1</c:f>
              <c:strCache>
                <c:ptCount val="1"/>
                <c:pt idx="0">
                  <c:v>(zeer) mee oneens</c:v>
                </c:pt>
              </c:strCache>
            </c:strRef>
          </c:tx>
          <c:spPr>
            <a:solidFill>
              <a:srgbClr val="FF3399"/>
            </a:solidFill>
          </c:spPr>
          <c:invertIfNegative val="0"/>
          <c:cat>
            <c:strRef>
              <c:f>Risicoperceptie!$A$2:$A$4</c:f>
              <c:strCache>
                <c:ptCount val="3"/>
                <c:pt idx="0">
                  <c:v>Deelname aan JEM kost weinig tijd</c:v>
                </c:pt>
                <c:pt idx="1">
                  <c:v>Deelname aan JEM kost weinig moeite</c:v>
                </c:pt>
                <c:pt idx="2">
                  <c:v>Er kan weinig misgaan wanneer ik gebruik maak van de producten van JEM</c:v>
                </c:pt>
              </c:strCache>
            </c:strRef>
          </c:cat>
          <c:val>
            <c:numRef>
              <c:f>Risicoperceptie!$D$2:$D$4</c:f>
              <c:numCache>
                <c:formatCode>0%</c:formatCode>
                <c:ptCount val="3"/>
                <c:pt idx="0">
                  <c:v>0.03</c:v>
                </c:pt>
                <c:pt idx="1">
                  <c:v>0.04</c:v>
                </c:pt>
                <c:pt idx="2">
                  <c:v>0.04</c:v>
                </c:pt>
              </c:numCache>
            </c:numRef>
          </c:val>
        </c:ser>
        <c:dLbls>
          <c:showLegendKey val="0"/>
          <c:showVal val="0"/>
          <c:showCatName val="0"/>
          <c:showSerName val="0"/>
          <c:showPercent val="0"/>
          <c:showBubbleSize val="0"/>
        </c:dLbls>
        <c:gapWidth val="150"/>
        <c:shape val="box"/>
        <c:axId val="175401984"/>
        <c:axId val="144622336"/>
        <c:axId val="0"/>
      </c:bar3DChart>
      <c:catAx>
        <c:axId val="175401984"/>
        <c:scaling>
          <c:orientation val="minMax"/>
        </c:scaling>
        <c:delete val="0"/>
        <c:axPos val="l"/>
        <c:majorTickMark val="out"/>
        <c:minorTickMark val="none"/>
        <c:tickLblPos val="nextTo"/>
        <c:crossAx val="144622336"/>
        <c:crosses val="autoZero"/>
        <c:auto val="1"/>
        <c:lblAlgn val="ctr"/>
        <c:lblOffset val="100"/>
        <c:noMultiLvlLbl val="0"/>
      </c:catAx>
      <c:valAx>
        <c:axId val="144622336"/>
        <c:scaling>
          <c:orientation val="minMax"/>
          <c:max val="1"/>
          <c:min val="0"/>
        </c:scaling>
        <c:delete val="0"/>
        <c:axPos val="b"/>
        <c:majorGridlines/>
        <c:numFmt formatCode="0%" sourceLinked="1"/>
        <c:majorTickMark val="out"/>
        <c:minorTickMark val="none"/>
        <c:tickLblPos val="nextTo"/>
        <c:crossAx val="17540198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rAngAx val="1"/>
    </c:view3D>
    <c:floor>
      <c:thickness val="0"/>
    </c:floor>
    <c:sideWall>
      <c:thickness val="0"/>
    </c:sideWall>
    <c:backWall>
      <c:thickness val="0"/>
    </c:backWall>
    <c:plotArea>
      <c:layout/>
      <c:bar3DChart>
        <c:barDir val="bar"/>
        <c:grouping val="stacked"/>
        <c:varyColors val="0"/>
        <c:ser>
          <c:idx val="0"/>
          <c:order val="0"/>
          <c:tx>
            <c:strRef>
              <c:f>Risicoperceptie!$D$10</c:f>
              <c:strCache>
                <c:ptCount val="1"/>
                <c:pt idx="0">
                  <c:v>(zeer) mee oneens</c:v>
                </c:pt>
              </c:strCache>
            </c:strRef>
          </c:tx>
          <c:spPr>
            <a:solidFill>
              <a:srgbClr val="99CC00"/>
            </a:solidFill>
          </c:spPr>
          <c:invertIfNegative val="0"/>
          <c:cat>
            <c:strRef>
              <c:f>Risicoperceptie!$A$11:$A$12</c:f>
              <c:strCache>
                <c:ptCount val="2"/>
                <c:pt idx="0">
                  <c:v>Deelname aan JEM kan negatieve gevolgen hebben</c:v>
                </c:pt>
                <c:pt idx="1">
                  <c:v>Ik ervaar JEM als een inbraak op mijn privacy</c:v>
                </c:pt>
              </c:strCache>
            </c:strRef>
          </c:cat>
          <c:val>
            <c:numRef>
              <c:f>Risicoperceptie!$D$11:$D$12</c:f>
              <c:numCache>
                <c:formatCode>0%</c:formatCode>
                <c:ptCount val="2"/>
                <c:pt idx="0">
                  <c:v>0.88</c:v>
                </c:pt>
                <c:pt idx="1">
                  <c:v>0.87</c:v>
                </c:pt>
              </c:numCache>
            </c:numRef>
          </c:val>
        </c:ser>
        <c:ser>
          <c:idx val="1"/>
          <c:order val="1"/>
          <c:tx>
            <c:strRef>
              <c:f>Risicoperceptie!$C$10</c:f>
              <c:strCache>
                <c:ptCount val="1"/>
                <c:pt idx="0">
                  <c:v>Neutraal</c:v>
                </c:pt>
              </c:strCache>
            </c:strRef>
          </c:tx>
          <c:spPr>
            <a:solidFill>
              <a:schemeClr val="tx1">
                <a:lumMod val="50000"/>
                <a:lumOff val="50000"/>
              </a:schemeClr>
            </a:solidFill>
          </c:spPr>
          <c:invertIfNegative val="0"/>
          <c:cat>
            <c:strRef>
              <c:f>Risicoperceptie!$A$11:$A$12</c:f>
              <c:strCache>
                <c:ptCount val="2"/>
                <c:pt idx="0">
                  <c:v>Deelname aan JEM kan negatieve gevolgen hebben</c:v>
                </c:pt>
                <c:pt idx="1">
                  <c:v>Ik ervaar JEM als een inbraak op mijn privacy</c:v>
                </c:pt>
              </c:strCache>
            </c:strRef>
          </c:cat>
          <c:val>
            <c:numRef>
              <c:f>Risicoperceptie!$C$11:$C$12</c:f>
              <c:numCache>
                <c:formatCode>0%</c:formatCode>
                <c:ptCount val="2"/>
                <c:pt idx="0">
                  <c:v>0.09</c:v>
                </c:pt>
                <c:pt idx="1">
                  <c:v>0.13</c:v>
                </c:pt>
              </c:numCache>
            </c:numRef>
          </c:val>
        </c:ser>
        <c:ser>
          <c:idx val="2"/>
          <c:order val="2"/>
          <c:tx>
            <c:strRef>
              <c:f>Risicoperceptie!$B$10</c:f>
              <c:strCache>
                <c:ptCount val="1"/>
                <c:pt idx="0">
                  <c:v>(zeer) mee eens</c:v>
                </c:pt>
              </c:strCache>
            </c:strRef>
          </c:tx>
          <c:spPr>
            <a:solidFill>
              <a:srgbClr val="FF3399"/>
            </a:solidFill>
          </c:spPr>
          <c:invertIfNegative val="0"/>
          <c:cat>
            <c:strRef>
              <c:f>Risicoperceptie!$A$11:$A$12</c:f>
              <c:strCache>
                <c:ptCount val="2"/>
                <c:pt idx="0">
                  <c:v>Deelname aan JEM kan negatieve gevolgen hebben</c:v>
                </c:pt>
                <c:pt idx="1">
                  <c:v>Ik ervaar JEM als een inbraak op mijn privacy</c:v>
                </c:pt>
              </c:strCache>
            </c:strRef>
          </c:cat>
          <c:val>
            <c:numRef>
              <c:f>Risicoperceptie!$B$11:$B$12</c:f>
              <c:numCache>
                <c:formatCode>0%</c:formatCode>
                <c:ptCount val="2"/>
                <c:pt idx="0">
                  <c:v>0.04</c:v>
                </c:pt>
                <c:pt idx="1">
                  <c:v>0</c:v>
                </c:pt>
              </c:numCache>
            </c:numRef>
          </c:val>
        </c:ser>
        <c:dLbls>
          <c:showLegendKey val="0"/>
          <c:showVal val="0"/>
          <c:showCatName val="0"/>
          <c:showSerName val="0"/>
          <c:showPercent val="0"/>
          <c:showBubbleSize val="0"/>
        </c:dLbls>
        <c:gapWidth val="150"/>
        <c:shape val="box"/>
        <c:axId val="144636160"/>
        <c:axId val="144711680"/>
        <c:axId val="0"/>
      </c:bar3DChart>
      <c:catAx>
        <c:axId val="144636160"/>
        <c:scaling>
          <c:orientation val="minMax"/>
        </c:scaling>
        <c:delete val="0"/>
        <c:axPos val="l"/>
        <c:majorTickMark val="out"/>
        <c:minorTickMark val="none"/>
        <c:tickLblPos val="nextTo"/>
        <c:crossAx val="144711680"/>
        <c:crosses val="autoZero"/>
        <c:auto val="1"/>
        <c:lblAlgn val="ctr"/>
        <c:lblOffset val="100"/>
        <c:noMultiLvlLbl val="0"/>
      </c:catAx>
      <c:valAx>
        <c:axId val="144711680"/>
        <c:scaling>
          <c:orientation val="minMax"/>
          <c:max val="1"/>
          <c:min val="0"/>
        </c:scaling>
        <c:delete val="0"/>
        <c:axPos val="b"/>
        <c:majorGridlines/>
        <c:numFmt formatCode="0%" sourceLinked="1"/>
        <c:majorTickMark val="out"/>
        <c:minorTickMark val="none"/>
        <c:tickLblPos val="nextTo"/>
        <c:crossAx val="144636160"/>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nl-NL"/>
          </a:p>
        </p:txBody>
      </p:sp>
      <p:sp>
        <p:nvSpPr>
          <p:cNvPr id="153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nl-NL"/>
          </a:p>
        </p:txBody>
      </p:sp>
      <p:sp>
        <p:nvSpPr>
          <p:cNvPr id="153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nl-NL"/>
          </a:p>
        </p:txBody>
      </p:sp>
      <p:sp>
        <p:nvSpPr>
          <p:cNvPr id="153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D047E3ED-2B09-4094-8886-B8E97A671F17}" type="slidenum">
              <a:rPr lang="nl-NL"/>
              <a:pPr/>
              <a:t>‹nr.›</a:t>
            </a:fld>
            <a:endParaRPr lang="nl-NL"/>
          </a:p>
        </p:txBody>
      </p:sp>
    </p:spTree>
    <p:extLst>
      <p:ext uri="{BB962C8B-B14F-4D97-AF65-F5344CB8AC3E}">
        <p14:creationId xmlns:p14="http://schemas.microsoft.com/office/powerpoint/2010/main" val="20856985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nl-NL"/>
          </a:p>
        </p:txBody>
      </p:sp>
      <p:sp>
        <p:nvSpPr>
          <p:cNvPr id="174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nl-NL"/>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nl-NL"/>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CF653753-29AE-4E98-839C-49F914A0CCA7}" type="slidenum">
              <a:rPr lang="nl-NL"/>
              <a:pPr/>
              <a:t>‹nr.›</a:t>
            </a:fld>
            <a:endParaRPr lang="nl-NL"/>
          </a:p>
        </p:txBody>
      </p:sp>
    </p:spTree>
    <p:extLst>
      <p:ext uri="{BB962C8B-B14F-4D97-AF65-F5344CB8AC3E}">
        <p14:creationId xmlns:p14="http://schemas.microsoft.com/office/powerpoint/2010/main" val="123771187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37DFEF6-E141-4D5B-9480-E8FA62948D46}" type="slidenum">
              <a:rPr lang="nl-NL" smtClean="0"/>
              <a:t>1</a:t>
            </a:fld>
            <a:endParaRPr lang="nl-NL"/>
          </a:p>
        </p:txBody>
      </p:sp>
    </p:spTree>
    <p:extLst>
      <p:ext uri="{BB962C8B-B14F-4D97-AF65-F5344CB8AC3E}">
        <p14:creationId xmlns:p14="http://schemas.microsoft.com/office/powerpoint/2010/main" val="126911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Het effect van Jouw</a:t>
            </a:r>
            <a:r>
              <a:rPr lang="en-US" baseline="0" dirty="0" smtClean="0"/>
              <a:t> </a:t>
            </a:r>
            <a:r>
              <a:rPr lang="en-US" baseline="0" dirty="0" err="1" smtClean="0"/>
              <a:t>Energie</a:t>
            </a:r>
            <a:r>
              <a:rPr lang="en-US" baseline="0" dirty="0" smtClean="0"/>
              <a:t> moment is </a:t>
            </a:r>
            <a:r>
              <a:rPr lang="en-US" baseline="0" dirty="0" err="1" smtClean="0"/>
              <a:t>verschillend</a:t>
            </a:r>
            <a:r>
              <a:rPr lang="en-US" baseline="0" dirty="0" smtClean="0"/>
              <a:t> per </a:t>
            </a:r>
            <a:r>
              <a:rPr lang="en-US" baseline="0" dirty="0" err="1" smtClean="0"/>
              <a:t>wijk</a:t>
            </a:r>
            <a:r>
              <a:rPr lang="en-US" baseline="0" dirty="0" smtClean="0"/>
              <a:t>, net </a:t>
            </a:r>
            <a:r>
              <a:rPr lang="en-US" baseline="0" dirty="0" err="1" smtClean="0"/>
              <a:t>zoals</a:t>
            </a:r>
            <a:r>
              <a:rPr lang="en-US" baseline="0" dirty="0" smtClean="0"/>
              <a:t> het </a:t>
            </a:r>
            <a:r>
              <a:rPr lang="en-US" baseline="0" dirty="0" err="1" smtClean="0"/>
              <a:t>belastingsprofiel</a:t>
            </a:r>
            <a:r>
              <a:rPr lang="en-US" baseline="0" dirty="0" smtClean="0"/>
              <a:t> </a:t>
            </a:r>
            <a:r>
              <a:rPr lang="en-US" baseline="0" dirty="0" err="1" smtClean="0"/>
              <a:t>dat</a:t>
            </a:r>
            <a:r>
              <a:rPr lang="en-US" baseline="0" dirty="0" smtClean="0"/>
              <a:t> is.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t>
            </a:r>
            <a:r>
              <a:rPr lang="en-US" baseline="0" dirty="0" err="1" smtClean="0"/>
              <a:t>Meulenspie</a:t>
            </a:r>
            <a:r>
              <a:rPr lang="en-US" baseline="0" dirty="0" smtClean="0"/>
              <a:t> zit </a:t>
            </a:r>
            <a:r>
              <a:rPr lang="en-US" baseline="0" dirty="0" err="1" smtClean="0"/>
              <a:t>ook</a:t>
            </a:r>
            <a:r>
              <a:rPr lang="en-US" baseline="0" dirty="0" smtClean="0"/>
              <a:t> </a:t>
            </a:r>
            <a:r>
              <a:rPr lang="en-US" baseline="0" dirty="0" err="1" smtClean="0"/>
              <a:t>een</a:t>
            </a:r>
            <a:r>
              <a:rPr lang="en-US" baseline="0" dirty="0" smtClean="0"/>
              <a:t> </a:t>
            </a:r>
            <a:r>
              <a:rPr lang="en-US" baseline="0" dirty="0" err="1" smtClean="0"/>
              <a:t>warmtepomp</a:t>
            </a:r>
            <a:r>
              <a:rPr lang="en-US" baseline="0" dirty="0" smtClean="0"/>
              <a:t>, </a:t>
            </a:r>
            <a:r>
              <a:rPr lang="en-US" baseline="0" dirty="0" err="1" smtClean="0"/>
              <a:t>deze</a:t>
            </a:r>
            <a:r>
              <a:rPr lang="en-US" baseline="0" dirty="0" smtClean="0"/>
              <a:t> </a:t>
            </a:r>
            <a:r>
              <a:rPr lang="en-US" baseline="0" dirty="0" err="1" smtClean="0"/>
              <a:t>gaan</a:t>
            </a:r>
            <a:r>
              <a:rPr lang="en-US" baseline="0" dirty="0" smtClean="0"/>
              <a:t> we </a:t>
            </a:r>
            <a:r>
              <a:rPr lang="en-US" baseline="0" dirty="0" err="1" smtClean="0"/>
              <a:t>ook</a:t>
            </a:r>
            <a:r>
              <a:rPr lang="en-US" baseline="0" dirty="0" smtClean="0"/>
              <a:t> slim </a:t>
            </a:r>
            <a:r>
              <a:rPr lang="en-US" baseline="0" dirty="0" err="1" smtClean="0"/>
              <a:t>aansturen</a:t>
            </a:r>
            <a:r>
              <a:rPr lang="en-US" baseline="0" dirty="0" smtClean="0"/>
              <a:t> </a:t>
            </a:r>
            <a:r>
              <a:rPr lang="en-US" baseline="0" dirty="0" smtClean="0">
                <a:sym typeface="Wingdings" pitchFamily="2" charset="2"/>
              </a:rPr>
              <a:t> effect JEM </a:t>
            </a:r>
            <a:r>
              <a:rPr lang="en-US" baseline="0" dirty="0" err="1" smtClean="0">
                <a:sym typeface="Wingdings" pitchFamily="2" charset="2"/>
              </a:rPr>
              <a:t>veel</a:t>
            </a:r>
            <a:r>
              <a:rPr lang="en-US" baseline="0" dirty="0" smtClean="0">
                <a:sym typeface="Wingdings" pitchFamily="2" charset="2"/>
              </a:rPr>
              <a:t> </a:t>
            </a:r>
            <a:r>
              <a:rPr lang="en-US" baseline="0" dirty="0" err="1" smtClean="0">
                <a:sym typeface="Wingdings" pitchFamily="2" charset="2"/>
              </a:rPr>
              <a:t>groter</a:t>
            </a:r>
            <a:r>
              <a:rPr lang="en-US" baseline="0" dirty="0" smtClean="0">
                <a:sym typeface="Wingdings" pitchFamily="2" charset="2"/>
              </a:rPr>
              <a:t> </a:t>
            </a:r>
            <a:r>
              <a:rPr lang="en-US" baseline="0" dirty="0" err="1" smtClean="0">
                <a:sym typeface="Wingdings" pitchFamily="2" charset="2"/>
              </a:rPr>
              <a:t>daardoor</a:t>
            </a:r>
            <a:r>
              <a:rPr lang="en-US" baseline="0" dirty="0" smtClean="0">
                <a:sym typeface="Wingdings" pitchFamily="2" charset="2"/>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itchFamily="2" charset="2"/>
              </a:rPr>
              <a:t>Of de </a:t>
            </a:r>
            <a:r>
              <a:rPr lang="en-US" baseline="0" dirty="0" err="1" smtClean="0">
                <a:sym typeface="Wingdings" pitchFamily="2" charset="2"/>
              </a:rPr>
              <a:t>technologie</a:t>
            </a:r>
            <a:r>
              <a:rPr lang="en-US" baseline="0" dirty="0" smtClean="0">
                <a:sym typeface="Wingdings" pitchFamily="2" charset="2"/>
              </a:rPr>
              <a:t> </a:t>
            </a:r>
            <a:r>
              <a:rPr lang="en-US" baseline="0" dirty="0" err="1" smtClean="0">
                <a:sym typeface="Wingdings" pitchFamily="2" charset="2"/>
              </a:rPr>
              <a:t>aanslaat</a:t>
            </a:r>
            <a:r>
              <a:rPr lang="en-US" baseline="0" dirty="0" smtClean="0">
                <a:sym typeface="Wingdings" pitchFamily="2" charset="2"/>
              </a:rPr>
              <a:t> is </a:t>
            </a:r>
            <a:r>
              <a:rPr lang="en-US" baseline="0" dirty="0" err="1" smtClean="0">
                <a:sym typeface="Wingdings" pitchFamily="2" charset="2"/>
              </a:rPr>
              <a:t>ook</a:t>
            </a:r>
            <a:r>
              <a:rPr lang="en-US" baseline="0" dirty="0" smtClean="0">
                <a:sym typeface="Wingdings" pitchFamily="2" charset="2"/>
              </a:rPr>
              <a:t> </a:t>
            </a:r>
            <a:r>
              <a:rPr lang="en-US" baseline="0" dirty="0" err="1" smtClean="0">
                <a:sym typeface="Wingdings" pitchFamily="2" charset="2"/>
              </a:rPr>
              <a:t>verschillend</a:t>
            </a:r>
            <a:r>
              <a:rPr lang="en-US" baseline="0" dirty="0" smtClean="0">
                <a:sym typeface="Wingdings" pitchFamily="2" charset="2"/>
              </a:rPr>
              <a:t> per </a:t>
            </a:r>
            <a:r>
              <a:rPr lang="en-US" baseline="0" dirty="0" err="1" smtClean="0">
                <a:sym typeface="Wingdings" pitchFamily="2" charset="2"/>
              </a:rPr>
              <a:t>wijk</a:t>
            </a:r>
            <a:r>
              <a:rPr lang="en-US" baseline="0" dirty="0" smtClean="0">
                <a:sym typeface="Wingdings" pitchFamily="2" charset="2"/>
              </a:rPr>
              <a:t>, in Breda </a:t>
            </a:r>
            <a:r>
              <a:rPr lang="en-US" baseline="0" dirty="0" err="1" smtClean="0">
                <a:sym typeface="Wingdings" pitchFamily="2" charset="2"/>
              </a:rPr>
              <a:t>gebruikt</a:t>
            </a:r>
            <a:r>
              <a:rPr lang="en-US" baseline="0" dirty="0" smtClean="0">
                <a:sym typeface="Wingdings" pitchFamily="2" charset="2"/>
              </a:rPr>
              <a:t> men </a:t>
            </a:r>
            <a:r>
              <a:rPr lang="en-US" baseline="0" dirty="0" err="1" smtClean="0">
                <a:sym typeface="Wingdings" pitchFamily="2" charset="2"/>
              </a:rPr>
              <a:t>vaker</a:t>
            </a:r>
            <a:r>
              <a:rPr lang="en-US" baseline="0" dirty="0" smtClean="0">
                <a:sym typeface="Wingdings" pitchFamily="2" charset="2"/>
              </a:rPr>
              <a:t> de </a:t>
            </a:r>
            <a:r>
              <a:rPr lang="en-US" baseline="0" dirty="0" err="1" smtClean="0">
                <a:sym typeface="Wingdings" pitchFamily="2" charset="2"/>
              </a:rPr>
              <a:t>programmeer-functie</a:t>
            </a:r>
            <a:r>
              <a:rPr lang="en-US" baseline="0" dirty="0" smtClean="0">
                <a:sym typeface="Wingdings" pitchFamily="2" charset="2"/>
              </a:rPr>
              <a:t> </a:t>
            </a:r>
            <a:r>
              <a:rPr lang="en-US" baseline="0" dirty="0" err="1" smtClean="0">
                <a:sym typeface="Wingdings" pitchFamily="2" charset="2"/>
              </a:rPr>
              <a:t>dan</a:t>
            </a:r>
            <a:r>
              <a:rPr lang="en-US" baseline="0" dirty="0" smtClean="0">
                <a:sym typeface="Wingdings" pitchFamily="2" charset="2"/>
              </a:rPr>
              <a:t> in Zwolle…..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sym typeface="Wingdings" pitchFamily="2" charset="2"/>
              </a:rPr>
              <a:t>Als</a:t>
            </a:r>
            <a:r>
              <a:rPr lang="en-US" baseline="0" dirty="0" smtClean="0">
                <a:sym typeface="Wingdings" pitchFamily="2" charset="2"/>
              </a:rPr>
              <a:t> je Jouw </a:t>
            </a:r>
            <a:r>
              <a:rPr lang="en-US" baseline="0" dirty="0" err="1" smtClean="0">
                <a:sym typeface="Wingdings" pitchFamily="2" charset="2"/>
              </a:rPr>
              <a:t>Energie</a:t>
            </a:r>
            <a:r>
              <a:rPr lang="en-US" baseline="0" dirty="0" smtClean="0">
                <a:sym typeface="Wingdings" pitchFamily="2" charset="2"/>
              </a:rPr>
              <a:t> Moment </a:t>
            </a:r>
            <a:r>
              <a:rPr lang="en-US" baseline="0" dirty="0" err="1" smtClean="0">
                <a:sym typeface="Wingdings" pitchFamily="2" charset="2"/>
              </a:rPr>
              <a:t>wil</a:t>
            </a:r>
            <a:r>
              <a:rPr lang="en-US" baseline="0" dirty="0" smtClean="0">
                <a:sym typeface="Wingdings" pitchFamily="2" charset="2"/>
              </a:rPr>
              <a:t> </a:t>
            </a:r>
            <a:r>
              <a:rPr lang="en-US" baseline="0" dirty="0" err="1" smtClean="0">
                <a:sym typeface="Wingdings" pitchFamily="2" charset="2"/>
              </a:rPr>
              <a:t>uitrollen</a:t>
            </a:r>
            <a:r>
              <a:rPr lang="en-US" baseline="0" dirty="0" smtClean="0">
                <a:sym typeface="Wingdings" pitchFamily="2" charset="2"/>
              </a:rPr>
              <a:t> op </a:t>
            </a:r>
            <a:r>
              <a:rPr lang="en-US" baseline="0" dirty="0" err="1" smtClean="0">
                <a:sym typeface="Wingdings" pitchFamily="2" charset="2"/>
              </a:rPr>
              <a:t>grote</a:t>
            </a:r>
            <a:r>
              <a:rPr lang="en-US" baseline="0" dirty="0" smtClean="0">
                <a:sym typeface="Wingdings" pitchFamily="2" charset="2"/>
              </a:rPr>
              <a:t> </a:t>
            </a:r>
            <a:r>
              <a:rPr lang="en-US" baseline="0" dirty="0" err="1" smtClean="0">
                <a:sym typeface="Wingdings" pitchFamily="2" charset="2"/>
              </a:rPr>
              <a:t>schaal</a:t>
            </a:r>
            <a:r>
              <a:rPr lang="en-US" baseline="0" dirty="0" smtClean="0">
                <a:sym typeface="Wingdings" pitchFamily="2" charset="2"/>
              </a:rPr>
              <a:t> </a:t>
            </a:r>
            <a:r>
              <a:rPr lang="en-US" baseline="0" dirty="0" err="1" smtClean="0">
                <a:sym typeface="Wingdings" pitchFamily="2" charset="2"/>
              </a:rPr>
              <a:t>moet</a:t>
            </a:r>
            <a:r>
              <a:rPr lang="en-US" baseline="0" dirty="0" smtClean="0">
                <a:sym typeface="Wingdings" pitchFamily="2" charset="2"/>
              </a:rPr>
              <a:t> je </a:t>
            </a:r>
            <a:r>
              <a:rPr lang="en-US" baseline="0" dirty="0" err="1" smtClean="0">
                <a:sym typeface="Wingdings" pitchFamily="2" charset="2"/>
              </a:rPr>
              <a:t>dus</a:t>
            </a:r>
            <a:r>
              <a:rPr lang="en-US" baseline="0" dirty="0" smtClean="0">
                <a:sym typeface="Wingdings" pitchFamily="2" charset="2"/>
              </a:rPr>
              <a:t> </a:t>
            </a:r>
            <a:r>
              <a:rPr lang="en-US" baseline="0" dirty="0" err="1" smtClean="0">
                <a:sym typeface="Wingdings" pitchFamily="2" charset="2"/>
              </a:rPr>
              <a:t>rekening</a:t>
            </a:r>
            <a:r>
              <a:rPr lang="en-US" baseline="0" dirty="0" smtClean="0">
                <a:sym typeface="Wingdings" pitchFamily="2" charset="2"/>
              </a:rPr>
              <a:t> </a:t>
            </a:r>
            <a:r>
              <a:rPr lang="en-US" baseline="0" dirty="0" err="1" smtClean="0">
                <a:sym typeface="Wingdings" pitchFamily="2" charset="2"/>
              </a:rPr>
              <a:t>houden</a:t>
            </a:r>
            <a:r>
              <a:rPr lang="en-US" baseline="0" dirty="0" smtClean="0">
                <a:sym typeface="Wingdings" pitchFamily="2" charset="2"/>
              </a:rPr>
              <a:t> met de </a:t>
            </a:r>
            <a:r>
              <a:rPr lang="en-US" baseline="0" dirty="0" err="1" smtClean="0">
                <a:sym typeface="Wingdings" pitchFamily="2" charset="2"/>
              </a:rPr>
              <a:t>doelgroep</a:t>
            </a:r>
            <a:r>
              <a:rPr lang="en-US" baseline="0" dirty="0" smtClean="0">
                <a:sym typeface="Wingdings" pitchFamily="2" charset="2"/>
              </a:rPr>
              <a: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cap="all" dirty="0" smtClean="0">
              <a:solidFill>
                <a:srgbClr val="DE0073"/>
              </a:solidFill>
              <a:latin typeface="Arial Black"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defRPr/>
            </a:pPr>
            <a:r>
              <a:rPr lang="en-US" baseline="0" dirty="0" smtClean="0">
                <a:solidFill>
                  <a:srgbClr val="DE0073"/>
                </a:solidFill>
                <a:latin typeface="Trebuchet MS" pitchFamily="34" charset="0"/>
              </a:rPr>
              <a:t>Jouw </a:t>
            </a:r>
            <a:r>
              <a:rPr lang="en-US" baseline="0" dirty="0" err="1" smtClean="0">
                <a:solidFill>
                  <a:srgbClr val="DE0073"/>
                </a:solidFill>
                <a:latin typeface="Trebuchet MS" pitchFamily="34" charset="0"/>
              </a:rPr>
              <a:t>Energie</a:t>
            </a:r>
            <a:r>
              <a:rPr lang="en-US" baseline="0" dirty="0" smtClean="0">
                <a:solidFill>
                  <a:srgbClr val="DE0073"/>
                </a:solidFill>
                <a:latin typeface="Trebuchet MS" pitchFamily="34" charset="0"/>
              </a:rPr>
              <a:t> Moment </a:t>
            </a:r>
            <a:r>
              <a:rPr lang="en-US" baseline="0" dirty="0" err="1" smtClean="0">
                <a:solidFill>
                  <a:srgbClr val="DE0073"/>
                </a:solidFill>
                <a:latin typeface="Trebuchet MS" pitchFamily="34" charset="0"/>
              </a:rPr>
              <a:t>geeft</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eerste</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inzichten</a:t>
            </a:r>
            <a:r>
              <a:rPr lang="en-US" baseline="0" dirty="0" smtClean="0">
                <a:solidFill>
                  <a:srgbClr val="DE0073"/>
                </a:solidFill>
                <a:latin typeface="Trebuchet MS" pitchFamily="34" charset="0"/>
              </a:rPr>
              <a:t> in </a:t>
            </a:r>
            <a:r>
              <a:rPr lang="en-US" baseline="0" dirty="0" err="1" smtClean="0">
                <a:solidFill>
                  <a:srgbClr val="DE0073"/>
                </a:solidFill>
                <a:latin typeface="Trebuchet MS" pitchFamily="34" charset="0"/>
              </a:rPr>
              <a:t>flexibiliteit</a:t>
            </a:r>
            <a:r>
              <a:rPr lang="en-US" baseline="0" dirty="0" smtClean="0">
                <a:solidFill>
                  <a:srgbClr val="DE0073"/>
                </a:solidFill>
                <a:latin typeface="Trebuchet MS" pitchFamily="34" charset="0"/>
              </a:rPr>
              <a:t> maar </a:t>
            </a:r>
            <a:r>
              <a:rPr lang="en-US" baseline="0" dirty="0" err="1" smtClean="0">
                <a:solidFill>
                  <a:srgbClr val="DE0073"/>
                </a:solidFill>
                <a:latin typeface="Trebuchet MS" pitchFamily="34" charset="0"/>
              </a:rPr>
              <a:t>zoals</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wij</a:t>
            </a:r>
            <a:r>
              <a:rPr lang="en-US" baseline="0" dirty="0" smtClean="0">
                <a:solidFill>
                  <a:srgbClr val="DE0073"/>
                </a:solidFill>
                <a:latin typeface="Trebuchet MS" pitchFamily="34" charset="0"/>
              </a:rPr>
              <a:t> in JEM met de </a:t>
            </a:r>
            <a:r>
              <a:rPr lang="en-US" baseline="0" dirty="0" err="1" smtClean="0">
                <a:solidFill>
                  <a:srgbClr val="DE0073"/>
                </a:solidFill>
                <a:latin typeface="Trebuchet MS" pitchFamily="34" charset="0"/>
              </a:rPr>
              <a:t>warmtepomp</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aan</a:t>
            </a:r>
            <a:r>
              <a:rPr lang="en-US" baseline="0" dirty="0" smtClean="0">
                <a:solidFill>
                  <a:srgbClr val="DE0073"/>
                </a:solidFill>
                <a:latin typeface="Trebuchet MS" pitchFamily="34" charset="0"/>
              </a:rPr>
              <a:t> de slag </a:t>
            </a:r>
            <a:r>
              <a:rPr lang="en-US" baseline="0" dirty="0" err="1" smtClean="0">
                <a:solidFill>
                  <a:srgbClr val="DE0073"/>
                </a:solidFill>
                <a:latin typeface="Trebuchet MS" pitchFamily="34" charset="0"/>
              </a:rPr>
              <a:t>gaan</a:t>
            </a:r>
            <a:r>
              <a:rPr lang="en-US" baseline="0" dirty="0" smtClean="0">
                <a:solidFill>
                  <a:srgbClr val="DE0073"/>
                </a:solidFill>
                <a:latin typeface="Trebuchet MS" pitchFamily="34" charset="0"/>
              </a:rPr>
              <a:t> is het </a:t>
            </a:r>
            <a:r>
              <a:rPr lang="en-US" baseline="0" dirty="0" err="1" smtClean="0">
                <a:solidFill>
                  <a:srgbClr val="DE0073"/>
                </a:solidFill>
                <a:latin typeface="Trebuchet MS" pitchFamily="34" charset="0"/>
              </a:rPr>
              <a:t>ook</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belangrijk</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om</a:t>
            </a:r>
            <a:r>
              <a:rPr lang="en-US" baseline="0" dirty="0" smtClean="0">
                <a:solidFill>
                  <a:srgbClr val="DE0073"/>
                </a:solidFill>
                <a:latin typeface="Trebuchet MS" pitchFamily="34" charset="0"/>
              </a:rPr>
              <a:t> met EV </a:t>
            </a:r>
            <a:r>
              <a:rPr lang="en-US" baseline="0" dirty="0" err="1" smtClean="0">
                <a:solidFill>
                  <a:srgbClr val="DE0073"/>
                </a:solidFill>
                <a:latin typeface="Trebuchet MS" pitchFamily="34" charset="0"/>
              </a:rPr>
              <a:t>aan</a:t>
            </a:r>
            <a:r>
              <a:rPr lang="en-US" baseline="0" dirty="0" smtClean="0">
                <a:solidFill>
                  <a:srgbClr val="DE0073"/>
                </a:solidFill>
                <a:latin typeface="Trebuchet MS" pitchFamily="34" charset="0"/>
              </a:rPr>
              <a:t> de slag </a:t>
            </a:r>
            <a:r>
              <a:rPr lang="en-US" baseline="0" dirty="0" err="1" smtClean="0">
                <a:solidFill>
                  <a:srgbClr val="DE0073"/>
                </a:solidFill>
                <a:latin typeface="Trebuchet MS" pitchFamily="34" charset="0"/>
              </a:rPr>
              <a:t>te</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gaan</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dat</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doet</a:t>
            </a:r>
            <a:r>
              <a:rPr lang="en-US" baseline="0" dirty="0" smtClean="0">
                <a:solidFill>
                  <a:srgbClr val="DE0073"/>
                </a:solidFill>
                <a:latin typeface="Trebuchet MS" pitchFamily="34" charset="0"/>
              </a:rPr>
              <a:t> Enexis in de pilot Smart Charging. </a:t>
            </a:r>
          </a:p>
          <a:p>
            <a:pPr marL="171450" indent="-171450">
              <a:buFontTx/>
              <a:buChar char="-"/>
              <a:defRPr/>
            </a:pPr>
            <a:r>
              <a:rPr lang="en-US" baseline="0" dirty="0" smtClean="0">
                <a:solidFill>
                  <a:srgbClr val="DE0073"/>
                </a:solidFill>
                <a:latin typeface="Trebuchet MS" pitchFamily="34" charset="0"/>
              </a:rPr>
              <a:t>We </a:t>
            </a:r>
            <a:r>
              <a:rPr lang="en-US" baseline="0" dirty="0" err="1" smtClean="0">
                <a:solidFill>
                  <a:srgbClr val="DE0073"/>
                </a:solidFill>
                <a:latin typeface="Trebuchet MS" pitchFamily="34" charset="0"/>
              </a:rPr>
              <a:t>zien</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dat</a:t>
            </a:r>
            <a:r>
              <a:rPr lang="en-US" baseline="0" dirty="0" smtClean="0">
                <a:solidFill>
                  <a:srgbClr val="DE0073"/>
                </a:solidFill>
                <a:latin typeface="Trebuchet MS" pitchFamily="34" charset="0"/>
              </a:rPr>
              <a:t> de </a:t>
            </a:r>
            <a:r>
              <a:rPr lang="en-US" baseline="0" dirty="0" err="1" smtClean="0">
                <a:solidFill>
                  <a:srgbClr val="DE0073"/>
                </a:solidFill>
                <a:latin typeface="Trebuchet MS" pitchFamily="34" charset="0"/>
              </a:rPr>
              <a:t>belangrijkste</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motivatie</a:t>
            </a:r>
            <a:r>
              <a:rPr lang="en-US" baseline="0" dirty="0" smtClean="0">
                <a:solidFill>
                  <a:srgbClr val="DE0073"/>
                </a:solidFill>
                <a:latin typeface="Trebuchet MS" pitchFamily="34" charset="0"/>
              </a:rPr>
              <a:t> geld is, </a:t>
            </a:r>
            <a:r>
              <a:rPr lang="en-US" baseline="0" dirty="0" err="1" smtClean="0">
                <a:solidFill>
                  <a:srgbClr val="DE0073"/>
                </a:solidFill>
                <a:latin typeface="Trebuchet MS" pitchFamily="34" charset="0"/>
              </a:rPr>
              <a:t>wij</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zien</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dit</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dus</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als</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één</a:t>
            </a:r>
            <a:r>
              <a:rPr lang="en-US" baseline="0" dirty="0" smtClean="0">
                <a:solidFill>
                  <a:srgbClr val="DE0073"/>
                </a:solidFill>
                <a:latin typeface="Trebuchet MS" pitchFamily="34" charset="0"/>
              </a:rPr>
              <a:t> van de key elements van het </a:t>
            </a:r>
            <a:r>
              <a:rPr lang="en-US" baseline="0" dirty="0" err="1" smtClean="0">
                <a:solidFill>
                  <a:srgbClr val="DE0073"/>
                </a:solidFill>
                <a:latin typeface="Trebuchet MS" pitchFamily="34" charset="0"/>
              </a:rPr>
              <a:t>slimme</a:t>
            </a:r>
            <a:r>
              <a:rPr lang="en-US" baseline="0" dirty="0" smtClean="0">
                <a:solidFill>
                  <a:srgbClr val="DE0073"/>
                </a:solidFill>
                <a:latin typeface="Trebuchet MS" pitchFamily="34" charset="0"/>
              </a:rPr>
              <a:t> net. </a:t>
            </a:r>
            <a:r>
              <a:rPr lang="en-US" baseline="0" dirty="0" err="1" smtClean="0">
                <a:solidFill>
                  <a:srgbClr val="DE0073"/>
                </a:solidFill>
                <a:latin typeface="Trebuchet MS" pitchFamily="34" charset="0"/>
              </a:rPr>
              <a:t>Dit</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betekent</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niet</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dat</a:t>
            </a:r>
            <a:r>
              <a:rPr lang="en-US" baseline="0" dirty="0" smtClean="0">
                <a:solidFill>
                  <a:srgbClr val="DE0073"/>
                </a:solidFill>
                <a:latin typeface="Trebuchet MS" pitchFamily="34" charset="0"/>
              </a:rPr>
              <a:t> je NU </a:t>
            </a:r>
            <a:r>
              <a:rPr lang="en-US" baseline="0" dirty="0" err="1" smtClean="0">
                <a:solidFill>
                  <a:srgbClr val="DE0073"/>
                </a:solidFill>
                <a:latin typeface="Trebuchet MS" pitchFamily="34" charset="0"/>
              </a:rPr>
              <a:t>tarieven</a:t>
            </a:r>
            <a:r>
              <a:rPr lang="en-US" baseline="0" dirty="0" smtClean="0">
                <a:solidFill>
                  <a:srgbClr val="DE0073"/>
                </a:solidFill>
                <a:latin typeface="Trebuchet MS" pitchFamily="34" charset="0"/>
              </a:rPr>
              <a:t> met </a:t>
            </a:r>
            <a:r>
              <a:rPr lang="en-US" baseline="0" dirty="0" err="1" smtClean="0">
                <a:solidFill>
                  <a:srgbClr val="DE0073"/>
                </a:solidFill>
                <a:latin typeface="Trebuchet MS" pitchFamily="34" charset="0"/>
              </a:rPr>
              <a:t>invoeren</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daarvoor</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moeten</a:t>
            </a:r>
            <a:r>
              <a:rPr lang="en-US" baseline="0" dirty="0" smtClean="0">
                <a:solidFill>
                  <a:srgbClr val="DE0073"/>
                </a:solidFill>
                <a:latin typeface="Trebuchet MS" pitchFamily="34" charset="0"/>
              </a:rPr>
              <a:t> je </a:t>
            </a:r>
            <a:r>
              <a:rPr lang="en-US" baseline="0" dirty="0" err="1" smtClean="0">
                <a:solidFill>
                  <a:srgbClr val="DE0073"/>
                </a:solidFill>
                <a:latin typeface="Trebuchet MS" pitchFamily="34" charset="0"/>
              </a:rPr>
              <a:t>eerst</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duidelijk</a:t>
            </a:r>
            <a:r>
              <a:rPr lang="en-US" baseline="0" dirty="0" smtClean="0">
                <a:solidFill>
                  <a:srgbClr val="DE0073"/>
                </a:solidFill>
                <a:latin typeface="Trebuchet MS" pitchFamily="34" charset="0"/>
              </a:rPr>
              <a:t> in </a:t>
            </a:r>
            <a:r>
              <a:rPr lang="en-US" baseline="0" dirty="0" err="1" smtClean="0">
                <a:solidFill>
                  <a:srgbClr val="DE0073"/>
                </a:solidFill>
                <a:latin typeface="Trebuchet MS" pitchFamily="34" charset="0"/>
              </a:rPr>
              <a:t>beeld</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hebben</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wat</a:t>
            </a:r>
            <a:r>
              <a:rPr lang="en-US" baseline="0" dirty="0" smtClean="0">
                <a:solidFill>
                  <a:srgbClr val="DE0073"/>
                </a:solidFill>
                <a:latin typeface="Trebuchet MS" pitchFamily="34" charset="0"/>
              </a:rPr>
              <a:t> het effect </a:t>
            </a:r>
            <a:r>
              <a:rPr lang="en-US" baseline="0" dirty="0" err="1" smtClean="0">
                <a:solidFill>
                  <a:srgbClr val="DE0073"/>
                </a:solidFill>
                <a:latin typeface="Trebuchet MS" pitchFamily="34" charset="0"/>
              </a:rPr>
              <a:t>gaat</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zijn</a:t>
            </a:r>
            <a:r>
              <a:rPr lang="en-US" baseline="0" dirty="0" smtClean="0">
                <a:solidFill>
                  <a:srgbClr val="DE0073"/>
                </a:solidFill>
                <a:latin typeface="Trebuchet MS" pitchFamily="34" charset="0"/>
              </a:rPr>
              <a:t> van je </a:t>
            </a:r>
            <a:r>
              <a:rPr lang="en-US" baseline="0" dirty="0" err="1" smtClean="0">
                <a:solidFill>
                  <a:srgbClr val="DE0073"/>
                </a:solidFill>
                <a:latin typeface="Trebuchet MS" pitchFamily="34" charset="0"/>
              </a:rPr>
              <a:t>dynamische</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tarief</a:t>
            </a:r>
            <a:r>
              <a:rPr lang="en-US" baseline="0" dirty="0" smtClean="0">
                <a:solidFill>
                  <a:srgbClr val="DE0073"/>
                </a:solidFill>
                <a:latin typeface="Trebuchet MS" pitchFamily="34" charset="0"/>
              </a:rPr>
              <a:t>, en of </a:t>
            </a:r>
            <a:r>
              <a:rPr lang="en-US" baseline="0" dirty="0" err="1" smtClean="0">
                <a:solidFill>
                  <a:srgbClr val="DE0073"/>
                </a:solidFill>
                <a:latin typeface="Trebuchet MS" pitchFamily="34" charset="0"/>
              </a:rPr>
              <a:t>dat</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dus</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gewenst</a:t>
            </a:r>
            <a:r>
              <a:rPr lang="en-US" baseline="0" dirty="0" smtClean="0">
                <a:solidFill>
                  <a:srgbClr val="DE0073"/>
                </a:solidFill>
                <a:latin typeface="Trebuchet MS" pitchFamily="34" charset="0"/>
              </a:rPr>
              <a:t> is. </a:t>
            </a:r>
            <a:r>
              <a:rPr lang="en-US" baseline="0" dirty="0" err="1" smtClean="0">
                <a:solidFill>
                  <a:srgbClr val="DE0073"/>
                </a:solidFill>
                <a:latin typeface="Trebuchet MS" pitchFamily="34" charset="0"/>
              </a:rPr>
              <a:t>Ook</a:t>
            </a:r>
            <a:r>
              <a:rPr lang="en-US" baseline="0" dirty="0" smtClean="0">
                <a:solidFill>
                  <a:srgbClr val="DE0073"/>
                </a:solidFill>
                <a:latin typeface="Trebuchet MS" pitchFamily="34" charset="0"/>
              </a:rPr>
              <a:t> is het maar 1 </a:t>
            </a:r>
            <a:r>
              <a:rPr lang="en-US" baseline="0" dirty="0" err="1" smtClean="0">
                <a:solidFill>
                  <a:srgbClr val="DE0073"/>
                </a:solidFill>
                <a:latin typeface="Trebuchet MS" pitchFamily="34" charset="0"/>
              </a:rPr>
              <a:t>deel</a:t>
            </a:r>
            <a:r>
              <a:rPr lang="en-US" baseline="0" dirty="0" smtClean="0">
                <a:solidFill>
                  <a:srgbClr val="DE0073"/>
                </a:solidFill>
                <a:latin typeface="Trebuchet MS" pitchFamily="34" charset="0"/>
              </a:rPr>
              <a:t> van je slim net! </a:t>
            </a:r>
          </a:p>
          <a:p>
            <a:pPr marL="171450" indent="-171450">
              <a:buFontTx/>
              <a:buChar char="-"/>
              <a:defRPr/>
            </a:pPr>
            <a:r>
              <a:rPr lang="en-US" baseline="0" dirty="0" smtClean="0">
                <a:solidFill>
                  <a:srgbClr val="DE0073"/>
                </a:solidFill>
                <a:latin typeface="Trebuchet MS" pitchFamily="34" charset="0"/>
              </a:rPr>
              <a:t>Of het concept </a:t>
            </a:r>
            <a:r>
              <a:rPr lang="en-US" baseline="0" dirty="0" err="1" smtClean="0">
                <a:solidFill>
                  <a:srgbClr val="DE0073"/>
                </a:solidFill>
                <a:latin typeface="Trebuchet MS" pitchFamily="34" charset="0"/>
              </a:rPr>
              <a:t>aanslaat</a:t>
            </a:r>
            <a:r>
              <a:rPr lang="en-US" baseline="0" dirty="0" smtClean="0">
                <a:solidFill>
                  <a:srgbClr val="DE0073"/>
                </a:solidFill>
                <a:latin typeface="Trebuchet MS" pitchFamily="34" charset="0"/>
              </a:rPr>
              <a:t> is </a:t>
            </a:r>
            <a:r>
              <a:rPr lang="en-US" baseline="0" dirty="0" err="1" smtClean="0">
                <a:solidFill>
                  <a:srgbClr val="DE0073"/>
                </a:solidFill>
                <a:latin typeface="Trebuchet MS" pitchFamily="34" charset="0"/>
              </a:rPr>
              <a:t>afhankelijk</a:t>
            </a:r>
            <a:r>
              <a:rPr lang="en-US" baseline="0" dirty="0" smtClean="0">
                <a:solidFill>
                  <a:srgbClr val="DE0073"/>
                </a:solidFill>
                <a:latin typeface="Trebuchet MS" pitchFamily="34" charset="0"/>
              </a:rPr>
              <a:t> van je </a:t>
            </a:r>
            <a:r>
              <a:rPr lang="en-US" baseline="0" dirty="0" err="1" smtClean="0">
                <a:solidFill>
                  <a:srgbClr val="DE0073"/>
                </a:solidFill>
                <a:latin typeface="Trebuchet MS" pitchFamily="34" charset="0"/>
              </a:rPr>
              <a:t>doelgroep</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verschillende</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doelgroepen</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eisen</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een</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verschillend</a:t>
            </a:r>
            <a:r>
              <a:rPr lang="en-US" baseline="0" dirty="0" smtClean="0">
                <a:solidFill>
                  <a:srgbClr val="DE0073"/>
                </a:solidFill>
                <a:latin typeface="Trebuchet MS" pitchFamily="34" charset="0"/>
              </a:rPr>
              <a:t> concept. </a:t>
            </a:r>
          </a:p>
          <a:p>
            <a:pPr marL="171450" indent="-171450">
              <a:buFontTx/>
              <a:buChar char="-"/>
              <a:defRPr/>
            </a:pPr>
            <a:endParaRPr lang="nl-NL" dirty="0" smtClean="0">
              <a:solidFill>
                <a:srgbClr val="DE0073"/>
              </a:solidFill>
              <a:latin typeface="Trebuchet MS" pitchFamily="34" charset="0"/>
            </a:endParaRPr>
          </a:p>
          <a:p>
            <a:endParaRPr lang="nl-NL" dirty="0"/>
          </a:p>
        </p:txBody>
      </p:sp>
      <p:sp>
        <p:nvSpPr>
          <p:cNvPr id="4" name="Tijdelijke aanduiding voor dianummer 3"/>
          <p:cNvSpPr>
            <a:spLocks noGrp="1"/>
          </p:cNvSpPr>
          <p:nvPr>
            <p:ph type="sldNum" sz="quarter" idx="10"/>
          </p:nvPr>
        </p:nvSpPr>
        <p:spPr/>
        <p:txBody>
          <a:bodyPr/>
          <a:lstStyle/>
          <a:p>
            <a:fld id="{CF653753-29AE-4E98-839C-49F914A0CCA7}" type="slidenum">
              <a:rPr lang="nl-NL" smtClean="0"/>
              <a:pPr/>
              <a:t>15</a:t>
            </a:fld>
            <a:endParaRPr lang="nl-NL"/>
          </a:p>
        </p:txBody>
      </p:sp>
    </p:spTree>
    <p:extLst>
      <p:ext uri="{BB962C8B-B14F-4D97-AF65-F5344CB8AC3E}">
        <p14:creationId xmlns:p14="http://schemas.microsoft.com/office/powerpoint/2010/main" val="3638123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514350" indent="-514350">
              <a:buFont typeface="+mj-lt"/>
              <a:buAutoNum type="arabicPeriod"/>
              <a:defRPr/>
            </a:pPr>
            <a:r>
              <a:rPr lang="en-US" dirty="0" err="1" smtClean="0">
                <a:solidFill>
                  <a:srgbClr val="DE0073"/>
                </a:solidFill>
                <a:latin typeface="Trebuchet MS" pitchFamily="34" charset="0"/>
              </a:rPr>
              <a:t>Slimme</a:t>
            </a:r>
            <a:r>
              <a:rPr lang="en-US" dirty="0" smtClean="0">
                <a:solidFill>
                  <a:srgbClr val="DE0073"/>
                </a:solidFill>
                <a:latin typeface="Trebuchet MS" pitchFamily="34" charset="0"/>
              </a:rPr>
              <a:t> </a:t>
            </a:r>
            <a:r>
              <a:rPr lang="en-US" dirty="0" err="1" smtClean="0">
                <a:solidFill>
                  <a:srgbClr val="DE0073"/>
                </a:solidFill>
                <a:latin typeface="Trebuchet MS" pitchFamily="34" charset="0"/>
              </a:rPr>
              <a:t>netten</a:t>
            </a:r>
            <a:r>
              <a:rPr lang="en-US" dirty="0" smtClean="0">
                <a:solidFill>
                  <a:srgbClr val="DE0073"/>
                </a:solidFill>
                <a:latin typeface="Trebuchet MS" pitchFamily="34" charset="0"/>
              </a:rPr>
              <a:t> </a:t>
            </a:r>
            <a:r>
              <a:rPr lang="en-US" dirty="0" err="1" smtClean="0">
                <a:solidFill>
                  <a:srgbClr val="DE0073"/>
                </a:solidFill>
                <a:latin typeface="Trebuchet MS" pitchFamily="34" charset="0"/>
              </a:rPr>
              <a:t>zijn</a:t>
            </a:r>
            <a:r>
              <a:rPr lang="en-US" dirty="0" smtClean="0">
                <a:solidFill>
                  <a:srgbClr val="DE0073"/>
                </a:solidFill>
                <a:latin typeface="Trebuchet MS" pitchFamily="34" charset="0"/>
              </a:rPr>
              <a:t> </a:t>
            </a:r>
            <a:r>
              <a:rPr lang="en-US" dirty="0" err="1" smtClean="0">
                <a:solidFill>
                  <a:srgbClr val="DE0073"/>
                </a:solidFill>
                <a:latin typeface="Trebuchet MS" pitchFamily="34" charset="0"/>
              </a:rPr>
              <a:t>alleen</a:t>
            </a:r>
            <a:r>
              <a:rPr lang="en-US" dirty="0" smtClean="0">
                <a:solidFill>
                  <a:srgbClr val="DE0073"/>
                </a:solidFill>
                <a:latin typeface="Trebuchet MS" pitchFamily="34" charset="0"/>
              </a:rPr>
              <a:t> </a:t>
            </a:r>
            <a:r>
              <a:rPr lang="en-US" dirty="0" err="1" smtClean="0">
                <a:solidFill>
                  <a:srgbClr val="DE0073"/>
                </a:solidFill>
                <a:latin typeface="Trebuchet MS" pitchFamily="34" charset="0"/>
              </a:rPr>
              <a:t>een</a:t>
            </a:r>
            <a:r>
              <a:rPr lang="en-US" dirty="0" smtClean="0">
                <a:solidFill>
                  <a:srgbClr val="DE0073"/>
                </a:solidFill>
                <a:latin typeface="Trebuchet MS" pitchFamily="34" charset="0"/>
              </a:rPr>
              <a:t> </a:t>
            </a:r>
            <a:r>
              <a:rPr lang="en-US" dirty="0" err="1" smtClean="0">
                <a:solidFill>
                  <a:srgbClr val="DE0073"/>
                </a:solidFill>
                <a:latin typeface="Trebuchet MS" pitchFamily="34" charset="0"/>
              </a:rPr>
              <a:t>succes</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als</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er</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draagvlak</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voor</a:t>
            </a:r>
            <a:r>
              <a:rPr lang="en-US" baseline="0" dirty="0" smtClean="0">
                <a:solidFill>
                  <a:srgbClr val="DE0073"/>
                </a:solidFill>
                <a:latin typeface="Trebuchet MS" pitchFamily="34" charset="0"/>
              </a:rPr>
              <a:t> is, in Jouw </a:t>
            </a:r>
            <a:r>
              <a:rPr lang="en-US" baseline="0" dirty="0" err="1" smtClean="0">
                <a:solidFill>
                  <a:srgbClr val="DE0073"/>
                </a:solidFill>
                <a:latin typeface="Trebuchet MS" pitchFamily="34" charset="0"/>
              </a:rPr>
              <a:t>Energie</a:t>
            </a:r>
            <a:r>
              <a:rPr lang="en-US" baseline="0" dirty="0" smtClean="0">
                <a:solidFill>
                  <a:srgbClr val="DE0073"/>
                </a:solidFill>
                <a:latin typeface="Trebuchet MS" pitchFamily="34" charset="0"/>
              </a:rPr>
              <a:t> Moment is </a:t>
            </a:r>
            <a:r>
              <a:rPr lang="en-US" baseline="0" dirty="0" err="1" smtClean="0">
                <a:solidFill>
                  <a:srgbClr val="DE0073"/>
                </a:solidFill>
                <a:latin typeface="Trebuchet MS" pitchFamily="34" charset="0"/>
              </a:rPr>
              <a:t>er</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draagvlak</a:t>
            </a:r>
            <a:r>
              <a:rPr lang="en-US" baseline="0" dirty="0" smtClean="0">
                <a:solidFill>
                  <a:srgbClr val="DE0073"/>
                </a:solidFill>
                <a:latin typeface="Trebuchet MS" pitchFamily="34" charset="0"/>
              </a:rPr>
              <a:t>. </a:t>
            </a:r>
          </a:p>
          <a:p>
            <a:pPr marL="514350" indent="-514350">
              <a:buFont typeface="+mj-lt"/>
              <a:buAutoNum type="arabicPeriod"/>
              <a:defRPr/>
            </a:pPr>
            <a:r>
              <a:rPr lang="en-US" baseline="0" dirty="0" err="1" smtClean="0">
                <a:solidFill>
                  <a:srgbClr val="DE0073"/>
                </a:solidFill>
                <a:latin typeface="Trebuchet MS" pitchFamily="34" charset="0"/>
              </a:rPr>
              <a:t>Slimme</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netten</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zijn</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alleen</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een</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succes</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als</a:t>
            </a:r>
            <a:r>
              <a:rPr lang="en-US" baseline="0" dirty="0" smtClean="0">
                <a:solidFill>
                  <a:srgbClr val="DE0073"/>
                </a:solidFill>
                <a:latin typeface="Trebuchet MS" pitchFamily="34" charset="0"/>
              </a:rPr>
              <a:t> het </a:t>
            </a:r>
            <a:r>
              <a:rPr lang="en-US" baseline="0" dirty="0" err="1" smtClean="0">
                <a:solidFill>
                  <a:srgbClr val="DE0073"/>
                </a:solidFill>
                <a:latin typeface="Trebuchet MS" pitchFamily="34" charset="0"/>
              </a:rPr>
              <a:t>mogelijk</a:t>
            </a:r>
            <a:r>
              <a:rPr lang="en-US" baseline="0" dirty="0" smtClean="0">
                <a:solidFill>
                  <a:srgbClr val="DE0073"/>
                </a:solidFill>
                <a:latin typeface="Trebuchet MS" pitchFamily="34" charset="0"/>
              </a:rPr>
              <a:t> is </a:t>
            </a:r>
            <a:r>
              <a:rPr lang="en-US" baseline="0" dirty="0" err="1" smtClean="0">
                <a:solidFill>
                  <a:srgbClr val="DE0073"/>
                </a:solidFill>
                <a:latin typeface="Trebuchet MS" pitchFamily="34" charset="0"/>
              </a:rPr>
              <a:t>verbruik</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te</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verschuiven</a:t>
            </a:r>
            <a:r>
              <a:rPr lang="en-US" baseline="0" dirty="0" smtClean="0">
                <a:solidFill>
                  <a:srgbClr val="DE0073"/>
                </a:solidFill>
                <a:latin typeface="Trebuchet MS" pitchFamily="34" charset="0"/>
              </a:rPr>
              <a:t>, in Jouw </a:t>
            </a:r>
            <a:r>
              <a:rPr lang="en-US" baseline="0" dirty="0" err="1" smtClean="0">
                <a:solidFill>
                  <a:srgbClr val="DE0073"/>
                </a:solidFill>
                <a:latin typeface="Trebuchet MS" pitchFamily="34" charset="0"/>
              </a:rPr>
              <a:t>Energie</a:t>
            </a:r>
            <a:r>
              <a:rPr lang="en-US" baseline="0" dirty="0" smtClean="0">
                <a:solidFill>
                  <a:srgbClr val="DE0073"/>
                </a:solidFill>
                <a:latin typeface="Trebuchet MS" pitchFamily="34" charset="0"/>
              </a:rPr>
              <a:t> Moment </a:t>
            </a:r>
            <a:r>
              <a:rPr lang="en-US" baseline="0" dirty="0" err="1" smtClean="0">
                <a:solidFill>
                  <a:srgbClr val="DE0073"/>
                </a:solidFill>
                <a:latin typeface="Trebuchet MS" pitchFamily="34" charset="0"/>
              </a:rPr>
              <a:t>zien</a:t>
            </a:r>
            <a:r>
              <a:rPr lang="en-US" baseline="0" dirty="0" smtClean="0">
                <a:solidFill>
                  <a:srgbClr val="DE0073"/>
                </a:solidFill>
                <a:latin typeface="Trebuchet MS" pitchFamily="34" charset="0"/>
              </a:rPr>
              <a:t> we al </a:t>
            </a:r>
            <a:r>
              <a:rPr lang="en-US" baseline="0" dirty="0" err="1" smtClean="0">
                <a:solidFill>
                  <a:srgbClr val="DE0073"/>
                </a:solidFill>
                <a:latin typeface="Trebuchet MS" pitchFamily="34" charset="0"/>
              </a:rPr>
              <a:t>een</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verschuiving</a:t>
            </a:r>
            <a:r>
              <a:rPr lang="en-US" baseline="0" dirty="0" smtClean="0">
                <a:solidFill>
                  <a:srgbClr val="DE0073"/>
                </a:solidFill>
                <a:latin typeface="Trebuchet MS" pitchFamily="34" charset="0"/>
              </a:rPr>
              <a:t> van </a:t>
            </a:r>
            <a:r>
              <a:rPr lang="en-US" baseline="0" dirty="0" err="1" smtClean="0">
                <a:solidFill>
                  <a:srgbClr val="DE0073"/>
                </a:solidFill>
                <a:latin typeface="Trebuchet MS" pitchFamily="34" charset="0"/>
              </a:rPr>
              <a:t>verbruik</a:t>
            </a:r>
            <a:r>
              <a:rPr lang="en-US" baseline="0" dirty="0" smtClean="0">
                <a:solidFill>
                  <a:srgbClr val="DE0073"/>
                </a:solidFill>
                <a:latin typeface="Trebuchet MS" pitchFamily="34" charset="0"/>
              </a:rPr>
              <a:t>. </a:t>
            </a:r>
            <a:endParaRPr lang="nl-NL" dirty="0" smtClean="0">
              <a:solidFill>
                <a:srgbClr val="DE0073"/>
              </a:solidFill>
              <a:latin typeface="Trebuchet MS" pitchFamily="34" charset="0"/>
            </a:endParaRPr>
          </a:p>
          <a:p>
            <a:pPr marL="514350" indent="-514350">
              <a:buFont typeface="+mj-lt"/>
              <a:buAutoNum type="arabicPeriod"/>
              <a:defRPr/>
            </a:pPr>
            <a:r>
              <a:rPr lang="nl-NL" dirty="0" smtClean="0">
                <a:solidFill>
                  <a:srgbClr val="DE0073"/>
                </a:solidFill>
                <a:latin typeface="Trebuchet MS" pitchFamily="34" charset="0"/>
              </a:rPr>
              <a:t>De belangrijkste motivatie</a:t>
            </a:r>
            <a:r>
              <a:rPr lang="nl-NL" baseline="0" dirty="0" smtClean="0">
                <a:solidFill>
                  <a:srgbClr val="DE0073"/>
                </a:solidFill>
                <a:latin typeface="Trebuchet MS" pitchFamily="34" charset="0"/>
              </a:rPr>
              <a:t> voor deelname aan de pilot is g</a:t>
            </a:r>
            <a:r>
              <a:rPr lang="nl-NL" dirty="0" smtClean="0">
                <a:solidFill>
                  <a:srgbClr val="DE0073"/>
                </a:solidFill>
                <a:latin typeface="Trebuchet MS" pitchFamily="34" charset="0"/>
              </a:rPr>
              <a:t>eld</a:t>
            </a:r>
          </a:p>
          <a:p>
            <a:endParaRPr lang="nl-NL" dirty="0"/>
          </a:p>
        </p:txBody>
      </p:sp>
      <p:sp>
        <p:nvSpPr>
          <p:cNvPr id="4" name="Tijdelijke aanduiding voor dianummer 3"/>
          <p:cNvSpPr>
            <a:spLocks noGrp="1"/>
          </p:cNvSpPr>
          <p:nvPr>
            <p:ph type="sldNum" sz="quarter" idx="10"/>
          </p:nvPr>
        </p:nvSpPr>
        <p:spPr/>
        <p:txBody>
          <a:bodyPr/>
          <a:lstStyle/>
          <a:p>
            <a:fld id="{CF653753-29AE-4E98-839C-49F914A0CCA7}" type="slidenum">
              <a:rPr lang="nl-NL" smtClean="0"/>
              <a:pPr/>
              <a:t>16</a:t>
            </a:fld>
            <a:endParaRPr lang="nl-NL"/>
          </a:p>
        </p:txBody>
      </p:sp>
    </p:spTree>
    <p:extLst>
      <p:ext uri="{BB962C8B-B14F-4D97-AF65-F5344CB8AC3E}">
        <p14:creationId xmlns:p14="http://schemas.microsoft.com/office/powerpoint/2010/main" val="363812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smtClean="0"/>
              <a:t>Wat zijn slimme netten: niet</a:t>
            </a:r>
            <a:r>
              <a:rPr lang="nl-NL" sz="1200" baseline="0" dirty="0" smtClean="0"/>
              <a:t> een technologie maar een verzamelnaam voor verschillende concepten met als gemeenschappelijke deler: </a:t>
            </a:r>
            <a:r>
              <a:rPr lang="nl-NL" sz="1200" b="0" i="0" u="none" strike="noStrike" kern="1200" baseline="0" dirty="0" smtClean="0">
                <a:solidFill>
                  <a:schemeClr val="tx1"/>
                </a:solidFill>
                <a:latin typeface="Arial" charset="0"/>
                <a:ea typeface="+mn-ea"/>
                <a:cs typeface="Arial" charset="0"/>
              </a:rPr>
              <a:t>het elektriciteitsnet van informatie- en communicatietechnologie voorzien vaak met het doel om betaalbaar en betrouwbaar de verduurzaming van de energievoorziening te faciliteren. Het slimme netten concept waar wij meer over zullen vertellen heet Jouw Energie Moment.</a:t>
            </a:r>
          </a:p>
          <a:p>
            <a:pPr marL="0" indent="0">
              <a:buNone/>
              <a:defRPr/>
            </a:pPr>
            <a:endParaRPr lang="en-GB" sz="1200" dirty="0" smtClean="0">
              <a:solidFill>
                <a:srgbClr val="DE0073"/>
              </a:solidFill>
              <a:latin typeface="Arial Black" pitchFamily="34" charset="0"/>
            </a:endParaRPr>
          </a:p>
          <a:p>
            <a:pPr marL="0" indent="0">
              <a:buFontTx/>
              <a:buNone/>
              <a:defRPr/>
            </a:pPr>
            <a:r>
              <a:rPr lang="en-GB" sz="1200" dirty="0" err="1" smtClean="0">
                <a:solidFill>
                  <a:srgbClr val="DE0073"/>
                </a:solidFill>
                <a:latin typeface="Arial Black" pitchFamily="34" charset="0"/>
              </a:rPr>
              <a:t>Waarom</a:t>
            </a:r>
            <a:r>
              <a:rPr lang="en-GB" sz="1200" dirty="0" smtClean="0">
                <a:solidFill>
                  <a:srgbClr val="DE0073"/>
                </a:solidFill>
                <a:latin typeface="Arial Black" pitchFamily="34" charset="0"/>
              </a:rPr>
              <a:t> </a:t>
            </a:r>
            <a:r>
              <a:rPr lang="en-GB" sz="1200" dirty="0" err="1" smtClean="0">
                <a:solidFill>
                  <a:srgbClr val="DE0073"/>
                </a:solidFill>
                <a:latin typeface="Arial Black" pitchFamily="34" charset="0"/>
              </a:rPr>
              <a:t>huishoudens</a:t>
            </a:r>
            <a:r>
              <a:rPr lang="en-GB" sz="1200" dirty="0" smtClean="0">
                <a:solidFill>
                  <a:srgbClr val="DE0073"/>
                </a:solidFill>
                <a:latin typeface="Arial Black" pitchFamily="34" charset="0"/>
              </a:rPr>
              <a:t>? </a:t>
            </a:r>
            <a:r>
              <a:rPr lang="en-GB" sz="1200" dirty="0" smtClean="0">
                <a:solidFill>
                  <a:srgbClr val="DE0073"/>
                </a:solidFill>
                <a:latin typeface="Arial Black" pitchFamily="34" charset="0"/>
                <a:sym typeface="Wingdings" pitchFamily="2" charset="2"/>
              </a:rPr>
              <a:t> we</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zien</a:t>
            </a:r>
            <a:r>
              <a:rPr lang="en-GB" sz="1200" baseline="0" dirty="0" smtClean="0">
                <a:solidFill>
                  <a:srgbClr val="DE0073"/>
                </a:solidFill>
                <a:latin typeface="Arial Black" pitchFamily="34" charset="0"/>
                <a:sym typeface="Wingdings" pitchFamily="2" charset="2"/>
              </a:rPr>
              <a:t> op </a:t>
            </a:r>
            <a:r>
              <a:rPr lang="en-GB" sz="1200" baseline="0" dirty="0" err="1" smtClean="0">
                <a:solidFill>
                  <a:srgbClr val="DE0073"/>
                </a:solidFill>
                <a:latin typeface="Arial Black" pitchFamily="34" charset="0"/>
                <a:sym typeface="Wingdings" pitchFamily="2" charset="2"/>
              </a:rPr>
              <a:t>dit</a:t>
            </a:r>
            <a:r>
              <a:rPr lang="en-GB" sz="1200" baseline="0" dirty="0" smtClean="0">
                <a:solidFill>
                  <a:srgbClr val="DE0073"/>
                </a:solidFill>
                <a:latin typeface="Arial Black" pitchFamily="34" charset="0"/>
                <a:sym typeface="Wingdings" pitchFamily="2" charset="2"/>
              </a:rPr>
              <a:t> moment </a:t>
            </a:r>
            <a:r>
              <a:rPr lang="en-GB" sz="1200" baseline="0" dirty="0" err="1" smtClean="0">
                <a:solidFill>
                  <a:srgbClr val="DE0073"/>
                </a:solidFill>
                <a:latin typeface="Arial Black" pitchFamily="34" charset="0"/>
                <a:sym typeface="Wingdings" pitchFamily="2" charset="2"/>
              </a:rPr>
              <a:t>dat</a:t>
            </a:r>
            <a:r>
              <a:rPr lang="en-GB" sz="1200" baseline="0" dirty="0" smtClean="0">
                <a:solidFill>
                  <a:srgbClr val="DE0073"/>
                </a:solidFill>
                <a:latin typeface="Arial Black" pitchFamily="34" charset="0"/>
                <a:sym typeface="Wingdings" pitchFamily="2" charset="2"/>
              </a:rPr>
              <a:t> de </a:t>
            </a:r>
            <a:r>
              <a:rPr lang="en-GB" sz="1200" baseline="0" dirty="0" err="1" smtClean="0">
                <a:solidFill>
                  <a:srgbClr val="DE0073"/>
                </a:solidFill>
                <a:latin typeface="Arial Black" pitchFamily="34" charset="0"/>
                <a:sym typeface="Wingdings" pitchFamily="2" charset="2"/>
              </a:rPr>
              <a:t>consument</a:t>
            </a:r>
            <a:r>
              <a:rPr lang="en-GB" sz="1200" baseline="0" dirty="0" smtClean="0">
                <a:solidFill>
                  <a:srgbClr val="DE0073"/>
                </a:solidFill>
                <a:latin typeface="Arial Black" pitchFamily="34" charset="0"/>
                <a:sym typeface="Wingdings" pitchFamily="2" charset="2"/>
              </a:rPr>
              <a:t> al </a:t>
            </a:r>
            <a:r>
              <a:rPr lang="en-GB" sz="1200" baseline="0" dirty="0" err="1" smtClean="0">
                <a:solidFill>
                  <a:srgbClr val="DE0073"/>
                </a:solidFill>
                <a:latin typeface="Arial Black" pitchFamily="34" charset="0"/>
                <a:sym typeface="Wingdings" pitchFamily="2" charset="2"/>
              </a:rPr>
              <a:t>langzaam</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veranderd</a:t>
            </a:r>
            <a:r>
              <a:rPr lang="en-GB" sz="1200" baseline="0" dirty="0" smtClean="0">
                <a:solidFill>
                  <a:srgbClr val="DE0073"/>
                </a:solidFill>
                <a:latin typeface="Arial Black" pitchFamily="34" charset="0"/>
                <a:sym typeface="Wingdings" pitchFamily="2" charset="2"/>
              </a:rPr>
              <a:t> in </a:t>
            </a:r>
            <a:r>
              <a:rPr lang="en-GB" sz="1200" baseline="0" dirty="0" err="1" smtClean="0">
                <a:solidFill>
                  <a:srgbClr val="DE0073"/>
                </a:solidFill>
                <a:latin typeface="Arial Black" pitchFamily="34" charset="0"/>
                <a:sym typeface="Wingdings" pitchFamily="2" charset="2"/>
              </a:rPr>
              <a:t>een</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prosument</a:t>
            </a:r>
            <a:r>
              <a:rPr lang="en-GB" sz="1200" baseline="0" dirty="0" smtClean="0">
                <a:solidFill>
                  <a:srgbClr val="DE0073"/>
                </a:solidFill>
                <a:latin typeface="Arial Black" pitchFamily="34" charset="0"/>
                <a:sym typeface="Wingdings" pitchFamily="2" charset="2"/>
              </a:rPr>
              <a:t>. Steeds </a:t>
            </a:r>
            <a:r>
              <a:rPr lang="en-GB" sz="1200" baseline="0" dirty="0" err="1" smtClean="0">
                <a:solidFill>
                  <a:srgbClr val="DE0073"/>
                </a:solidFill>
                <a:latin typeface="Arial Black" pitchFamily="34" charset="0"/>
                <a:sym typeface="Wingdings" pitchFamily="2" charset="2"/>
              </a:rPr>
              <a:t>meer</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huishoudens</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gaan</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zelf</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lokaal</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duurzame</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energie</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produceren</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daarnaast</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neemt</a:t>
            </a:r>
            <a:r>
              <a:rPr lang="en-GB" sz="1200" baseline="0" dirty="0" smtClean="0">
                <a:solidFill>
                  <a:srgbClr val="DE0073"/>
                </a:solidFill>
                <a:latin typeface="Arial Black" pitchFamily="34" charset="0"/>
                <a:sym typeface="Wingdings" pitchFamily="2" charset="2"/>
              </a:rPr>
              <a:t> de </a:t>
            </a:r>
            <a:r>
              <a:rPr lang="en-GB" sz="1200" baseline="0" dirty="0" err="1" smtClean="0">
                <a:solidFill>
                  <a:srgbClr val="DE0073"/>
                </a:solidFill>
                <a:latin typeface="Arial Black" pitchFamily="34" charset="0"/>
                <a:sym typeface="Wingdings" pitchFamily="2" charset="2"/>
              </a:rPr>
              <a:t>elektriciteitsvraag</a:t>
            </a:r>
            <a:r>
              <a:rPr lang="en-GB" sz="1200" baseline="0" dirty="0" smtClean="0">
                <a:solidFill>
                  <a:srgbClr val="DE0073"/>
                </a:solidFill>
                <a:latin typeface="Arial Black" pitchFamily="34" charset="0"/>
                <a:sym typeface="Wingdings" pitchFamily="2" charset="2"/>
              </a:rPr>
              <a:t> toe, </a:t>
            </a:r>
            <a:r>
              <a:rPr lang="en-GB" sz="1200" dirty="0" err="1" smtClean="0">
                <a:solidFill>
                  <a:srgbClr val="DE0073"/>
                </a:solidFill>
                <a:latin typeface="Arial Black" pitchFamily="34" charset="0"/>
                <a:sym typeface="Wingdings" pitchFamily="2" charset="2"/>
              </a:rPr>
              <a:t>o.a</a:t>
            </a:r>
            <a:r>
              <a:rPr lang="en-GB" sz="1200" dirty="0" smtClean="0">
                <a:solidFill>
                  <a:srgbClr val="DE0073"/>
                </a:solidFill>
                <a:latin typeface="Arial Black" pitchFamily="34" charset="0"/>
                <a:sym typeface="Wingdings" pitchFamily="2" charset="2"/>
              </a:rPr>
              <a:t>. door de </a:t>
            </a:r>
            <a:r>
              <a:rPr lang="en-GB" sz="1200" dirty="0" err="1" smtClean="0">
                <a:solidFill>
                  <a:srgbClr val="DE0073"/>
                </a:solidFill>
                <a:latin typeface="Arial Black" pitchFamily="34" charset="0"/>
                <a:sym typeface="Wingdings" pitchFamily="2" charset="2"/>
              </a:rPr>
              <a:t>introductie</a:t>
            </a:r>
            <a:r>
              <a:rPr lang="en-GB" sz="1200" dirty="0" smtClean="0">
                <a:solidFill>
                  <a:srgbClr val="DE0073"/>
                </a:solidFill>
                <a:latin typeface="Arial Black" pitchFamily="34" charset="0"/>
                <a:sym typeface="Wingdings" pitchFamily="2" charset="2"/>
              </a:rPr>
              <a:t> van </a:t>
            </a:r>
            <a:r>
              <a:rPr lang="en-GB" sz="1200" dirty="0" err="1" smtClean="0">
                <a:solidFill>
                  <a:srgbClr val="DE0073"/>
                </a:solidFill>
                <a:latin typeface="Arial Black" pitchFamily="34" charset="0"/>
                <a:sym typeface="Wingdings" pitchFamily="2" charset="2"/>
              </a:rPr>
              <a:t>warmtepompen</a:t>
            </a:r>
            <a:r>
              <a:rPr lang="en-GB" sz="1200" dirty="0" smtClean="0">
                <a:solidFill>
                  <a:srgbClr val="DE0073"/>
                </a:solidFill>
                <a:latin typeface="Arial Black" pitchFamily="34" charset="0"/>
                <a:sym typeface="Wingdings" pitchFamily="2" charset="2"/>
              </a:rPr>
              <a:t> en </a:t>
            </a:r>
            <a:r>
              <a:rPr lang="en-GB" sz="1200" dirty="0" err="1" smtClean="0">
                <a:solidFill>
                  <a:srgbClr val="DE0073"/>
                </a:solidFill>
                <a:latin typeface="Arial Black" pitchFamily="34" charset="0"/>
                <a:sym typeface="Wingdings" pitchFamily="2" charset="2"/>
              </a:rPr>
              <a:t>elektrisch</a:t>
            </a:r>
            <a:r>
              <a:rPr lang="en-GB" sz="1200" dirty="0" smtClean="0">
                <a:solidFill>
                  <a:srgbClr val="DE0073"/>
                </a:solidFill>
                <a:latin typeface="Arial Black" pitchFamily="34" charset="0"/>
                <a:sym typeface="Wingdings" pitchFamily="2" charset="2"/>
              </a:rPr>
              <a:t> </a:t>
            </a:r>
            <a:r>
              <a:rPr lang="en-GB" sz="1200" dirty="0" err="1" smtClean="0">
                <a:solidFill>
                  <a:srgbClr val="DE0073"/>
                </a:solidFill>
                <a:latin typeface="Arial Black" pitchFamily="34" charset="0"/>
                <a:sym typeface="Wingdings" pitchFamily="2" charset="2"/>
              </a:rPr>
              <a:t>vervoer</a:t>
            </a:r>
            <a:r>
              <a:rPr lang="en-GB" sz="1200" dirty="0" smtClean="0">
                <a:solidFill>
                  <a:srgbClr val="DE0073"/>
                </a:solidFill>
                <a:latin typeface="Arial Black" pitchFamily="34" charset="0"/>
                <a:sym typeface="Wingdings" pitchFamily="2" charset="2"/>
              </a:rPr>
              <a:t>. </a:t>
            </a:r>
            <a:r>
              <a:rPr lang="en-GB" sz="1200" dirty="0" err="1" smtClean="0">
                <a:solidFill>
                  <a:srgbClr val="DE0073"/>
                </a:solidFill>
                <a:latin typeface="Arial Black" pitchFamily="34" charset="0"/>
                <a:sym typeface="Wingdings" pitchFamily="2" charset="2"/>
              </a:rPr>
              <a:t>Ook</a:t>
            </a:r>
            <a:r>
              <a:rPr lang="en-GB" sz="1200" dirty="0" smtClean="0">
                <a:solidFill>
                  <a:srgbClr val="DE0073"/>
                </a:solidFill>
                <a:latin typeface="Arial Black" pitchFamily="34" charset="0"/>
                <a:sym typeface="Wingdings" pitchFamily="2" charset="2"/>
              </a:rPr>
              <a:t> </a:t>
            </a:r>
            <a:r>
              <a:rPr lang="en-GB" sz="1200" dirty="0" err="1" smtClean="0">
                <a:solidFill>
                  <a:srgbClr val="DE0073"/>
                </a:solidFill>
                <a:latin typeface="Arial Black" pitchFamily="34" charset="0"/>
                <a:sym typeface="Wingdings" pitchFamily="2" charset="2"/>
              </a:rPr>
              <a:t>centraal</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neemt</a:t>
            </a:r>
            <a:r>
              <a:rPr lang="en-GB" sz="1200" baseline="0" dirty="0" smtClean="0">
                <a:solidFill>
                  <a:srgbClr val="DE0073"/>
                </a:solidFill>
                <a:latin typeface="Arial Black" pitchFamily="34" charset="0"/>
                <a:sym typeface="Wingdings" pitchFamily="2" charset="2"/>
              </a:rPr>
              <a:t> het </a:t>
            </a:r>
            <a:r>
              <a:rPr lang="en-GB" sz="1200" baseline="0" dirty="0" err="1" smtClean="0">
                <a:solidFill>
                  <a:srgbClr val="DE0073"/>
                </a:solidFill>
                <a:latin typeface="Arial Black" pitchFamily="34" charset="0"/>
                <a:sym typeface="Wingdings" pitchFamily="2" charset="2"/>
              </a:rPr>
              <a:t>aandeel</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duurzame</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energie</a:t>
            </a:r>
            <a:r>
              <a:rPr lang="en-GB" sz="1200" baseline="0" dirty="0" smtClean="0">
                <a:solidFill>
                  <a:srgbClr val="DE0073"/>
                </a:solidFill>
                <a:latin typeface="Arial Black" pitchFamily="34" charset="0"/>
                <a:sym typeface="Wingdings" pitchFamily="2" charset="2"/>
              </a:rPr>
              <a:t> toe. </a:t>
            </a:r>
            <a:r>
              <a:rPr lang="en-GB" sz="1200" baseline="0" dirty="0" err="1" smtClean="0">
                <a:solidFill>
                  <a:srgbClr val="DE0073"/>
                </a:solidFill>
                <a:latin typeface="Arial Black" pitchFamily="34" charset="0"/>
                <a:sym typeface="Wingdings" pitchFamily="2" charset="2"/>
              </a:rPr>
              <a:t>Dit</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betekent</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dat</a:t>
            </a:r>
            <a:r>
              <a:rPr lang="en-GB" sz="1200" baseline="0" dirty="0" smtClean="0">
                <a:solidFill>
                  <a:srgbClr val="DE0073"/>
                </a:solidFill>
                <a:latin typeface="Arial Black" pitchFamily="34" charset="0"/>
                <a:sym typeface="Wingdings" pitchFamily="2" charset="2"/>
              </a:rPr>
              <a:t> het </a:t>
            </a:r>
            <a:r>
              <a:rPr lang="en-GB" sz="1200" baseline="0" dirty="0" err="1" smtClean="0">
                <a:solidFill>
                  <a:srgbClr val="DE0073"/>
                </a:solidFill>
                <a:latin typeface="Arial Black" pitchFamily="34" charset="0"/>
                <a:sym typeface="Wingdings" pitchFamily="2" charset="2"/>
              </a:rPr>
              <a:t>principe</a:t>
            </a:r>
            <a:r>
              <a:rPr lang="en-GB" sz="1200" baseline="0" dirty="0" smtClean="0">
                <a:solidFill>
                  <a:srgbClr val="DE0073"/>
                </a:solidFill>
                <a:latin typeface="Arial Black" pitchFamily="34" charset="0"/>
                <a:sym typeface="Wingdings" pitchFamily="2" charset="2"/>
              </a:rPr>
              <a:t> van u </a:t>
            </a:r>
            <a:r>
              <a:rPr lang="en-GB" sz="1200" baseline="0" dirty="0" err="1" smtClean="0">
                <a:solidFill>
                  <a:srgbClr val="DE0073"/>
                </a:solidFill>
                <a:latin typeface="Arial Black" pitchFamily="34" charset="0"/>
                <a:sym typeface="Wingdings" pitchFamily="2" charset="2"/>
              </a:rPr>
              <a:t>vraagt</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wij</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draaien</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lastiger</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vol</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te</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houden</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wordt</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Zonnepanelen</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kunnen</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immers</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niet</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meer</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opwekken</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als</a:t>
            </a:r>
            <a:r>
              <a:rPr lang="en-GB" sz="1200" baseline="0" dirty="0" smtClean="0">
                <a:solidFill>
                  <a:srgbClr val="DE0073"/>
                </a:solidFill>
                <a:latin typeface="Arial Black" pitchFamily="34" charset="0"/>
                <a:sym typeface="Wingdings" pitchFamily="2" charset="2"/>
              </a:rPr>
              <a:t> het WK </a:t>
            </a:r>
            <a:r>
              <a:rPr lang="en-GB" sz="1200" baseline="0" dirty="0" err="1" smtClean="0">
                <a:solidFill>
                  <a:srgbClr val="DE0073"/>
                </a:solidFill>
                <a:latin typeface="Arial Black" pitchFamily="34" charset="0"/>
                <a:sym typeface="Wingdings" pitchFamily="2" charset="2"/>
              </a:rPr>
              <a:t>gekeken</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moet</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worden</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zoals</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onze</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elektriciteitcentrales</a:t>
            </a:r>
            <a:r>
              <a:rPr lang="en-GB" sz="1200" baseline="0" dirty="0" smtClean="0">
                <a:solidFill>
                  <a:srgbClr val="DE0073"/>
                </a:solidFill>
                <a:latin typeface="Arial Black" pitchFamily="34" charset="0"/>
                <a:sym typeface="Wingdings" pitchFamily="2" charset="2"/>
              </a:rPr>
              <a:t> op </a:t>
            </a:r>
            <a:r>
              <a:rPr lang="en-GB" sz="1200" baseline="0" dirty="0" err="1" smtClean="0">
                <a:solidFill>
                  <a:srgbClr val="DE0073"/>
                </a:solidFill>
                <a:latin typeface="Arial Black" pitchFamily="34" charset="0"/>
                <a:sym typeface="Wingdings" pitchFamily="2" charset="2"/>
              </a:rPr>
              <a:t>fossiele</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brandstoffen</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dat</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wel</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kunnen</a:t>
            </a:r>
            <a:r>
              <a:rPr lang="en-GB" sz="1200" baseline="0" dirty="0" smtClean="0">
                <a:solidFill>
                  <a:srgbClr val="DE0073"/>
                </a:solidFill>
                <a:latin typeface="Arial Black" pitchFamily="34" charset="0"/>
                <a:sym typeface="Wingdings" pitchFamily="2" charset="2"/>
              </a:rPr>
              <a:t>. </a:t>
            </a:r>
          </a:p>
          <a:p>
            <a:pPr marL="0" indent="0">
              <a:buFontTx/>
              <a:buNone/>
              <a:defRPr/>
            </a:pPr>
            <a:endParaRPr lang="en-GB" sz="1200" baseline="0" dirty="0" smtClean="0">
              <a:solidFill>
                <a:srgbClr val="DE0073"/>
              </a:solidFill>
              <a:latin typeface="Arial Black" pitchFamily="34" charset="0"/>
              <a:sym typeface="Wingdings" pitchFamily="2" charset="2"/>
            </a:endParaRPr>
          </a:p>
          <a:p>
            <a:pPr marL="0" indent="0">
              <a:buFontTx/>
              <a:buNone/>
              <a:defRPr/>
            </a:pPr>
            <a:r>
              <a:rPr lang="en-GB" sz="1200" baseline="0" dirty="0" err="1" smtClean="0">
                <a:solidFill>
                  <a:srgbClr val="DE0073"/>
                </a:solidFill>
                <a:latin typeface="Arial Black" pitchFamily="34" charset="0"/>
                <a:sym typeface="Wingdings" pitchFamily="2" charset="2"/>
              </a:rPr>
              <a:t>Kortom</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slimme</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netten</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faciliteren</a:t>
            </a:r>
            <a:r>
              <a:rPr lang="en-GB" sz="1200" baseline="0" dirty="0" smtClean="0">
                <a:solidFill>
                  <a:srgbClr val="DE0073"/>
                </a:solidFill>
                <a:latin typeface="Arial Black" pitchFamily="34" charset="0"/>
                <a:sym typeface="Wingdings" pitchFamily="2" charset="2"/>
              </a:rPr>
              <a:t> de matching van </a:t>
            </a:r>
            <a:r>
              <a:rPr lang="en-GB" sz="1200" baseline="0" dirty="0" err="1" smtClean="0">
                <a:solidFill>
                  <a:srgbClr val="DE0073"/>
                </a:solidFill>
                <a:latin typeface="Arial Black" pitchFamily="34" charset="0"/>
                <a:sym typeface="Wingdings" pitchFamily="2" charset="2"/>
              </a:rPr>
              <a:t>vraag</a:t>
            </a:r>
            <a:r>
              <a:rPr lang="en-GB" sz="1200" baseline="0" dirty="0" smtClean="0">
                <a:solidFill>
                  <a:srgbClr val="DE0073"/>
                </a:solidFill>
                <a:latin typeface="Arial Black" pitchFamily="34" charset="0"/>
                <a:sym typeface="Wingdings" pitchFamily="2" charset="2"/>
              </a:rPr>
              <a:t> en </a:t>
            </a:r>
            <a:r>
              <a:rPr lang="en-GB" sz="1200" baseline="0" dirty="0" err="1" smtClean="0">
                <a:solidFill>
                  <a:srgbClr val="DE0073"/>
                </a:solidFill>
                <a:latin typeface="Arial Black" pitchFamily="34" charset="0"/>
                <a:sym typeface="Wingdings" pitchFamily="2" charset="2"/>
              </a:rPr>
              <a:t>aanbod</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centraal</a:t>
            </a:r>
            <a:r>
              <a:rPr lang="en-GB" sz="1200" baseline="0" dirty="0" smtClean="0">
                <a:solidFill>
                  <a:srgbClr val="DE0073"/>
                </a:solidFill>
                <a:latin typeface="Arial Black" pitchFamily="34" charset="0"/>
                <a:sym typeface="Wingdings" pitchFamily="2" charset="2"/>
              </a:rPr>
              <a:t> en de-</a:t>
            </a:r>
            <a:r>
              <a:rPr lang="en-GB" sz="1200" baseline="0" dirty="0" err="1" smtClean="0">
                <a:solidFill>
                  <a:srgbClr val="DE0073"/>
                </a:solidFill>
                <a:latin typeface="Arial Black" pitchFamily="34" charset="0"/>
                <a:sym typeface="Wingdings" pitchFamily="2" charset="2"/>
              </a:rPr>
              <a:t>centraal</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Decentrale</a:t>
            </a:r>
            <a:r>
              <a:rPr lang="en-GB" sz="1200" baseline="0" dirty="0" smtClean="0">
                <a:solidFill>
                  <a:srgbClr val="DE0073"/>
                </a:solidFill>
                <a:latin typeface="Arial Black" pitchFamily="34" charset="0"/>
                <a:sym typeface="Wingdings" pitchFamily="2" charset="2"/>
              </a:rPr>
              <a:t> matching </a:t>
            </a:r>
            <a:r>
              <a:rPr lang="en-GB" sz="1200" baseline="0" dirty="0" err="1" smtClean="0">
                <a:solidFill>
                  <a:srgbClr val="DE0073"/>
                </a:solidFill>
                <a:latin typeface="Arial Black" pitchFamily="34" charset="0"/>
                <a:sym typeface="Wingdings" pitchFamily="2" charset="2"/>
              </a:rPr>
              <a:t>betekent</a:t>
            </a:r>
            <a:r>
              <a:rPr lang="en-GB" sz="1200" baseline="0" dirty="0" smtClean="0">
                <a:solidFill>
                  <a:srgbClr val="DE0073"/>
                </a:solidFill>
                <a:latin typeface="Arial Black" pitchFamily="34" charset="0"/>
                <a:sym typeface="Wingdings" pitchFamily="2" charset="2"/>
              </a:rPr>
              <a:t> </a:t>
            </a:r>
            <a:r>
              <a:rPr lang="en-GB" sz="1200" baseline="0" dirty="0" err="1" smtClean="0">
                <a:solidFill>
                  <a:srgbClr val="DE0073"/>
                </a:solidFill>
                <a:latin typeface="Arial Black" pitchFamily="34" charset="0"/>
                <a:sym typeface="Wingdings" pitchFamily="2" charset="2"/>
              </a:rPr>
              <a:t>voor</a:t>
            </a:r>
            <a:r>
              <a:rPr lang="en-GB" sz="1200" baseline="0" dirty="0" smtClean="0">
                <a:solidFill>
                  <a:srgbClr val="DE0073"/>
                </a:solidFill>
                <a:latin typeface="Arial Black" pitchFamily="34" charset="0"/>
                <a:sym typeface="Wingdings" pitchFamily="2" charset="2"/>
              </a:rPr>
              <a:t> Enexis </a:t>
            </a:r>
            <a:r>
              <a:rPr lang="en-GB" sz="1200" baseline="0" dirty="0" err="1" smtClean="0">
                <a:solidFill>
                  <a:srgbClr val="DE0073"/>
                </a:solidFill>
                <a:latin typeface="Arial Black" pitchFamily="34" charset="0"/>
                <a:sym typeface="Wingdings" pitchFamily="2" charset="2"/>
              </a:rPr>
              <a:t>mogelijk</a:t>
            </a:r>
            <a:r>
              <a:rPr lang="en-GB" sz="1200" baseline="0" dirty="0" smtClean="0">
                <a:solidFill>
                  <a:srgbClr val="DE0073"/>
                </a:solidFill>
                <a:latin typeface="Arial Black" pitchFamily="34" charset="0"/>
                <a:sym typeface="Wingdings" pitchFamily="2" charset="2"/>
              </a:rPr>
              <a:t> minder </a:t>
            </a:r>
            <a:r>
              <a:rPr lang="en-GB" sz="1200" baseline="0" dirty="0" err="1" smtClean="0">
                <a:solidFill>
                  <a:srgbClr val="DE0073"/>
                </a:solidFill>
                <a:latin typeface="Arial Black" pitchFamily="34" charset="0"/>
                <a:sym typeface="Wingdings" pitchFamily="2" charset="2"/>
              </a:rPr>
              <a:t>investeringen</a:t>
            </a:r>
            <a:r>
              <a:rPr lang="en-GB" sz="1200" baseline="0" dirty="0" smtClean="0">
                <a:solidFill>
                  <a:srgbClr val="DE0073"/>
                </a:solidFill>
                <a:latin typeface="Arial Black" pitchFamily="34" charset="0"/>
                <a:sym typeface="Wingdings" pitchFamily="2" charset="2"/>
              </a:rPr>
              <a:t> en minder transport. </a:t>
            </a:r>
          </a:p>
          <a:p>
            <a:pPr marL="0" indent="0">
              <a:buFontTx/>
              <a:buNone/>
              <a:defRPr/>
            </a:pPr>
            <a:endParaRPr lang="en-GB" sz="1200" dirty="0" smtClean="0">
              <a:solidFill>
                <a:srgbClr val="DE0073"/>
              </a:solidFill>
              <a:latin typeface="Arial Black" pitchFamily="34" charset="0"/>
            </a:endParaRPr>
          </a:p>
          <a:p>
            <a:pPr marL="0" indent="0">
              <a:buFontTx/>
              <a:buNone/>
              <a:defRPr/>
            </a:pPr>
            <a:r>
              <a:rPr lang="en-GB" sz="1200" dirty="0" err="1" smtClean="0">
                <a:solidFill>
                  <a:srgbClr val="DE0073"/>
                </a:solidFill>
                <a:latin typeface="Arial Black" pitchFamily="34" charset="0"/>
              </a:rPr>
              <a:t>Deze</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ontwikkelingen</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hebben</a:t>
            </a:r>
            <a:r>
              <a:rPr lang="en-GB" sz="1200" baseline="0" dirty="0" smtClean="0">
                <a:solidFill>
                  <a:srgbClr val="DE0073"/>
                </a:solidFill>
                <a:latin typeface="Arial Black" pitchFamily="34" charset="0"/>
              </a:rPr>
              <a:t> in </a:t>
            </a:r>
            <a:r>
              <a:rPr lang="en-GB" sz="1200" baseline="0" dirty="0" err="1" smtClean="0">
                <a:solidFill>
                  <a:srgbClr val="DE0073"/>
                </a:solidFill>
                <a:latin typeface="Arial Black" pitchFamily="34" charset="0"/>
              </a:rPr>
              <a:t>potentie</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veel</a:t>
            </a:r>
            <a:r>
              <a:rPr lang="en-GB" sz="1200" baseline="0" dirty="0" smtClean="0">
                <a:solidFill>
                  <a:srgbClr val="DE0073"/>
                </a:solidFill>
                <a:latin typeface="Arial Black" pitchFamily="34" charset="0"/>
              </a:rPr>
              <a:t> impact, studies </a:t>
            </a:r>
            <a:r>
              <a:rPr lang="en-GB" sz="1200" baseline="0" dirty="0" err="1" smtClean="0">
                <a:solidFill>
                  <a:srgbClr val="DE0073"/>
                </a:solidFill>
                <a:latin typeface="Arial Black" pitchFamily="34" charset="0"/>
              </a:rPr>
              <a:t>laten</a:t>
            </a:r>
            <a:r>
              <a:rPr lang="en-GB" sz="1200" baseline="0" dirty="0" smtClean="0">
                <a:solidFill>
                  <a:srgbClr val="DE0073"/>
                </a:solidFill>
                <a:latin typeface="Arial Black" pitchFamily="34" charset="0"/>
              </a:rPr>
              <a:t> al </a:t>
            </a:r>
            <a:r>
              <a:rPr lang="en-GB" sz="1200" baseline="0" dirty="0" err="1" smtClean="0">
                <a:solidFill>
                  <a:srgbClr val="DE0073"/>
                </a:solidFill>
                <a:latin typeface="Arial Black" pitchFamily="34" charset="0"/>
              </a:rPr>
              <a:t>zien</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dat</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nebheerders</a:t>
            </a:r>
            <a:r>
              <a:rPr lang="en-GB" sz="1200" baseline="0" dirty="0" smtClean="0">
                <a:solidFill>
                  <a:srgbClr val="DE0073"/>
                </a:solidFill>
                <a:latin typeface="Arial Black" pitchFamily="34" charset="0"/>
              </a:rPr>
              <a:t> 45% </a:t>
            </a:r>
            <a:r>
              <a:rPr lang="en-GB" sz="1200" baseline="0" dirty="0" err="1" smtClean="0">
                <a:solidFill>
                  <a:srgbClr val="DE0073"/>
                </a:solidFill>
                <a:latin typeface="Arial Black" pitchFamily="34" charset="0"/>
              </a:rPr>
              <a:t>aan</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investeringskosten</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kunnen</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besparen</a:t>
            </a:r>
            <a:r>
              <a:rPr lang="en-GB" sz="1200" baseline="0" dirty="0" smtClean="0">
                <a:solidFill>
                  <a:srgbClr val="DE0073"/>
                </a:solidFill>
                <a:latin typeface="Arial Black" pitchFamily="34" charset="0"/>
              </a:rPr>
              <a:t> op MS </a:t>
            </a:r>
            <a:r>
              <a:rPr lang="en-GB" sz="1200" baseline="0" dirty="0" err="1" smtClean="0">
                <a:solidFill>
                  <a:srgbClr val="DE0073"/>
                </a:solidFill>
                <a:latin typeface="Arial Black" pitchFamily="34" charset="0"/>
              </a:rPr>
              <a:t>niveau</a:t>
            </a:r>
            <a:r>
              <a:rPr lang="en-GB" sz="1200" baseline="0" dirty="0" smtClean="0">
                <a:solidFill>
                  <a:srgbClr val="DE0073"/>
                </a:solidFill>
                <a:latin typeface="Arial Black" pitchFamily="34" charset="0"/>
              </a:rPr>
              <a:t> door het </a:t>
            </a:r>
            <a:r>
              <a:rPr lang="en-GB" sz="1200" baseline="0" dirty="0" err="1" smtClean="0">
                <a:solidFill>
                  <a:srgbClr val="DE0073"/>
                </a:solidFill>
                <a:latin typeface="Arial Black" pitchFamily="34" charset="0"/>
              </a:rPr>
              <a:t>invoeren</a:t>
            </a:r>
            <a:r>
              <a:rPr lang="en-GB" sz="1200" baseline="0" dirty="0" smtClean="0">
                <a:solidFill>
                  <a:srgbClr val="DE0073"/>
                </a:solidFill>
                <a:latin typeface="Arial Black" pitchFamily="34" charset="0"/>
              </a:rPr>
              <a:t> van </a:t>
            </a:r>
            <a:r>
              <a:rPr lang="en-GB" sz="1200" baseline="0" dirty="0" err="1" smtClean="0">
                <a:solidFill>
                  <a:srgbClr val="DE0073"/>
                </a:solidFill>
                <a:latin typeface="Arial Black" pitchFamily="34" charset="0"/>
              </a:rPr>
              <a:t>slimme</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netten</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bij</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huishoudens</a:t>
            </a:r>
            <a:r>
              <a:rPr lang="en-GB" sz="1200" baseline="0" dirty="0" smtClean="0">
                <a:solidFill>
                  <a:srgbClr val="DE0073"/>
                </a:solidFill>
                <a:latin typeface="Arial Black" pitchFamily="34" charset="0"/>
              </a:rPr>
              <a:t>. Maar </a:t>
            </a:r>
            <a:r>
              <a:rPr lang="en-GB" sz="1200" baseline="0" dirty="0" err="1" smtClean="0">
                <a:solidFill>
                  <a:srgbClr val="DE0073"/>
                </a:solidFill>
                <a:latin typeface="Arial Black" pitchFamily="34" charset="0"/>
              </a:rPr>
              <a:t>deze</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uitkomst</a:t>
            </a:r>
            <a:r>
              <a:rPr lang="en-GB" sz="1200" baseline="0" dirty="0" smtClean="0">
                <a:solidFill>
                  <a:srgbClr val="DE0073"/>
                </a:solidFill>
                <a:latin typeface="Arial Black" pitchFamily="34" charset="0"/>
              </a:rPr>
              <a:t> is </a:t>
            </a:r>
            <a:r>
              <a:rPr lang="en-GB" sz="1200" baseline="0" dirty="0" err="1" smtClean="0">
                <a:solidFill>
                  <a:srgbClr val="DE0073"/>
                </a:solidFill>
                <a:latin typeface="Arial Black" pitchFamily="34" charset="0"/>
              </a:rPr>
              <a:t>afhankelijk</a:t>
            </a:r>
            <a:r>
              <a:rPr lang="en-GB" sz="1200" baseline="0" dirty="0" smtClean="0">
                <a:solidFill>
                  <a:srgbClr val="DE0073"/>
                </a:solidFill>
                <a:latin typeface="Arial Black" pitchFamily="34" charset="0"/>
              </a:rPr>
              <a:t> van in </a:t>
            </a:r>
            <a:r>
              <a:rPr lang="en-GB" sz="1200" baseline="0" dirty="0" err="1" smtClean="0">
                <a:solidFill>
                  <a:srgbClr val="DE0073"/>
                </a:solidFill>
                <a:latin typeface="Arial Black" pitchFamily="34" charset="0"/>
              </a:rPr>
              <a:t>hoeverre</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huishoudens</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hun</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vraag</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verschuiven</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naar</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gunstigere</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momenten</a:t>
            </a:r>
            <a:r>
              <a:rPr lang="en-GB" sz="1200" baseline="0" dirty="0" smtClean="0">
                <a:solidFill>
                  <a:srgbClr val="DE0073"/>
                </a:solidFill>
                <a:latin typeface="Arial Black" pitchFamily="34" charset="0"/>
              </a:rPr>
              <a:t>. </a:t>
            </a:r>
            <a:r>
              <a:rPr lang="en-GB" sz="1200" dirty="0" err="1" smtClean="0">
                <a:solidFill>
                  <a:srgbClr val="DE0073"/>
                </a:solidFill>
                <a:latin typeface="Arial Black" pitchFamily="34" charset="0"/>
              </a:rPr>
              <a:t>Helaas</a:t>
            </a:r>
            <a:r>
              <a:rPr lang="en-GB" sz="1200" baseline="0" dirty="0" smtClean="0">
                <a:solidFill>
                  <a:srgbClr val="DE0073"/>
                </a:solidFill>
                <a:latin typeface="Arial Black" pitchFamily="34" charset="0"/>
              </a:rPr>
              <a:t> is </a:t>
            </a:r>
            <a:r>
              <a:rPr lang="en-GB" sz="1200" baseline="0" dirty="0" err="1" smtClean="0">
                <a:solidFill>
                  <a:srgbClr val="DE0073"/>
                </a:solidFill>
                <a:latin typeface="Arial Black" pitchFamily="34" charset="0"/>
              </a:rPr>
              <a:t>dit</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laatste</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vooralsnog</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s</a:t>
            </a:r>
            <a:r>
              <a:rPr lang="en-GB" sz="1200" dirty="0" err="1" smtClean="0">
                <a:solidFill>
                  <a:srgbClr val="DE0073"/>
                </a:solidFill>
                <a:latin typeface="Arial Black" pitchFamily="34" charset="0"/>
              </a:rPr>
              <a:t>lechts</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een</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benadering</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Echte</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reactie</a:t>
            </a:r>
            <a:r>
              <a:rPr lang="en-GB" sz="1200" baseline="0" dirty="0" smtClean="0">
                <a:solidFill>
                  <a:srgbClr val="DE0073"/>
                </a:solidFill>
                <a:latin typeface="Arial Black" pitchFamily="34" charset="0"/>
              </a:rPr>
              <a:t> van </a:t>
            </a:r>
            <a:r>
              <a:rPr lang="en-GB" sz="1200" baseline="0" dirty="0" err="1" smtClean="0">
                <a:solidFill>
                  <a:srgbClr val="DE0073"/>
                </a:solidFill>
                <a:latin typeface="Arial Black" pitchFamily="34" charset="0"/>
              </a:rPr>
              <a:t>huishoudens</a:t>
            </a:r>
            <a:r>
              <a:rPr lang="en-GB" sz="1200" baseline="0" dirty="0" smtClean="0">
                <a:solidFill>
                  <a:srgbClr val="DE0073"/>
                </a:solidFill>
                <a:latin typeface="Arial Black" pitchFamily="34" charset="0"/>
              </a:rPr>
              <a:t> op </a:t>
            </a:r>
            <a:r>
              <a:rPr lang="en-GB" sz="1200" baseline="0" dirty="0" err="1" smtClean="0">
                <a:solidFill>
                  <a:srgbClr val="DE0073"/>
                </a:solidFill>
                <a:latin typeface="Arial Black" pitchFamily="34" charset="0"/>
              </a:rPr>
              <a:t>concepten</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slimme</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netten</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onduidelijk</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daarom</a:t>
            </a:r>
            <a:r>
              <a:rPr lang="en-GB" sz="1200" baseline="0" dirty="0" smtClean="0">
                <a:solidFill>
                  <a:srgbClr val="DE0073"/>
                </a:solidFill>
                <a:latin typeface="Arial Black" pitchFamily="34" charset="0"/>
              </a:rPr>
              <a:t> pilots </a:t>
            </a:r>
            <a:r>
              <a:rPr lang="en-GB" sz="1200" baseline="0" dirty="0" err="1" smtClean="0">
                <a:solidFill>
                  <a:srgbClr val="DE0073"/>
                </a:solidFill>
                <a:latin typeface="Arial Black" pitchFamily="34" charset="0"/>
              </a:rPr>
              <a:t>nodig</a:t>
            </a:r>
            <a:r>
              <a:rPr lang="en-GB" sz="1200" baseline="0" dirty="0" smtClean="0">
                <a:solidFill>
                  <a:srgbClr val="DE0073"/>
                </a:solidFill>
                <a:latin typeface="Arial Black" pitchFamily="34" charset="0"/>
              </a:rPr>
              <a:t>. Met Jouw </a:t>
            </a:r>
            <a:r>
              <a:rPr lang="en-GB" sz="1200" baseline="0" dirty="0" err="1" smtClean="0">
                <a:solidFill>
                  <a:srgbClr val="DE0073"/>
                </a:solidFill>
                <a:latin typeface="Arial Black" pitchFamily="34" charset="0"/>
              </a:rPr>
              <a:t>Energie</a:t>
            </a:r>
            <a:r>
              <a:rPr lang="en-GB" sz="1200" baseline="0" dirty="0" smtClean="0">
                <a:solidFill>
                  <a:srgbClr val="DE0073"/>
                </a:solidFill>
                <a:latin typeface="Arial Black" pitchFamily="34" charset="0"/>
              </a:rPr>
              <a:t> Moment </a:t>
            </a:r>
            <a:r>
              <a:rPr lang="en-GB" sz="1200" baseline="0" dirty="0" err="1" smtClean="0">
                <a:solidFill>
                  <a:srgbClr val="DE0073"/>
                </a:solidFill>
                <a:latin typeface="Arial Black" pitchFamily="34" charset="0"/>
              </a:rPr>
              <a:t>kunnen</a:t>
            </a:r>
            <a:r>
              <a:rPr lang="en-GB" sz="1200" baseline="0" dirty="0" smtClean="0">
                <a:solidFill>
                  <a:srgbClr val="DE0073"/>
                </a:solidFill>
                <a:latin typeface="Arial Black" pitchFamily="34" charset="0"/>
              </a:rPr>
              <a:t> we </a:t>
            </a:r>
            <a:r>
              <a:rPr lang="en-GB" sz="1200" baseline="0" dirty="0" err="1" smtClean="0">
                <a:solidFill>
                  <a:srgbClr val="DE0073"/>
                </a:solidFill>
                <a:latin typeface="Arial Black" pitchFamily="34" charset="0"/>
              </a:rPr>
              <a:t>deze</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energieverschuiving</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gaan</a:t>
            </a:r>
            <a:r>
              <a:rPr lang="en-GB" sz="1200" baseline="0" dirty="0" smtClean="0">
                <a:solidFill>
                  <a:srgbClr val="DE0073"/>
                </a:solidFill>
                <a:latin typeface="Arial Black" pitchFamily="34" charset="0"/>
              </a:rPr>
              <a:t> </a:t>
            </a:r>
            <a:r>
              <a:rPr lang="en-GB" sz="1200" baseline="0" dirty="0" err="1" smtClean="0">
                <a:solidFill>
                  <a:srgbClr val="DE0073"/>
                </a:solidFill>
                <a:latin typeface="Arial Black" pitchFamily="34" charset="0"/>
              </a:rPr>
              <a:t>kwantificeren</a:t>
            </a:r>
            <a:r>
              <a:rPr lang="en-GB" sz="1200" baseline="0" dirty="0" smtClean="0">
                <a:solidFill>
                  <a:srgbClr val="DE0073"/>
                </a:solidFill>
                <a:latin typeface="Arial Black" pitchFamily="34" charset="0"/>
              </a:rPr>
              <a:t>. </a:t>
            </a:r>
          </a:p>
        </p:txBody>
      </p:sp>
      <p:sp>
        <p:nvSpPr>
          <p:cNvPr id="4" name="Tijdelijke aanduiding voor dianummer 3"/>
          <p:cNvSpPr>
            <a:spLocks noGrp="1"/>
          </p:cNvSpPr>
          <p:nvPr>
            <p:ph type="sldNum" sz="quarter" idx="10"/>
          </p:nvPr>
        </p:nvSpPr>
        <p:spPr/>
        <p:txBody>
          <a:bodyPr/>
          <a:lstStyle/>
          <a:p>
            <a:fld id="{437DFEF6-E141-4D5B-9480-E8FA62948D46}" type="slidenum">
              <a:rPr lang="nl-NL" smtClean="0"/>
              <a:t>2</a:t>
            </a:fld>
            <a:endParaRPr lang="nl-NL"/>
          </a:p>
        </p:txBody>
      </p:sp>
    </p:spTree>
    <p:extLst>
      <p:ext uri="{BB962C8B-B14F-4D97-AF65-F5344CB8AC3E}">
        <p14:creationId xmlns:p14="http://schemas.microsoft.com/office/powerpoint/2010/main" val="216309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itchFamily="34" charset="0"/>
              <a:buNone/>
              <a:defRPr/>
            </a:pPr>
            <a:r>
              <a:rPr lang="en-US" sz="1800" kern="1200" dirty="0" smtClean="0">
                <a:solidFill>
                  <a:schemeClr val="tx1"/>
                </a:solidFill>
                <a:latin typeface="Arial" charset="0"/>
                <a:ea typeface="+mn-ea"/>
                <a:cs typeface="Arial" charset="0"/>
              </a:rPr>
              <a:t>Het</a:t>
            </a:r>
            <a:r>
              <a:rPr lang="en-US" sz="1800" kern="1200" baseline="0" dirty="0" smtClean="0">
                <a:solidFill>
                  <a:schemeClr val="tx1"/>
                </a:solidFill>
                <a:latin typeface="Arial" charset="0"/>
                <a:ea typeface="+mn-ea"/>
                <a:cs typeface="Arial" charset="0"/>
              </a:rPr>
              <a:t> </a:t>
            </a:r>
            <a:r>
              <a:rPr lang="en-US" sz="1800" kern="1200" baseline="0" dirty="0" err="1" smtClean="0">
                <a:solidFill>
                  <a:schemeClr val="tx1"/>
                </a:solidFill>
                <a:latin typeface="Arial" charset="0"/>
                <a:ea typeface="+mn-ea"/>
                <a:cs typeface="Arial" charset="0"/>
              </a:rPr>
              <a:t>veranderen</a:t>
            </a:r>
            <a:r>
              <a:rPr lang="en-US" sz="1800" kern="1200" baseline="0" dirty="0" smtClean="0">
                <a:solidFill>
                  <a:schemeClr val="tx1"/>
                </a:solidFill>
                <a:latin typeface="Arial" charset="0"/>
                <a:ea typeface="+mn-ea"/>
                <a:cs typeface="Arial" charset="0"/>
              </a:rPr>
              <a:t> van </a:t>
            </a:r>
            <a:r>
              <a:rPr lang="en-US" sz="1800" kern="1200" baseline="0" dirty="0" err="1" smtClean="0">
                <a:solidFill>
                  <a:schemeClr val="tx1"/>
                </a:solidFill>
                <a:latin typeface="Arial" charset="0"/>
                <a:ea typeface="+mn-ea"/>
                <a:cs typeface="Arial" charset="0"/>
              </a:rPr>
              <a:t>huishoudelijke</a:t>
            </a:r>
            <a:r>
              <a:rPr lang="en-US" sz="1800" kern="1200" baseline="0" dirty="0" smtClean="0">
                <a:solidFill>
                  <a:schemeClr val="tx1"/>
                </a:solidFill>
                <a:latin typeface="Arial" charset="0"/>
                <a:ea typeface="+mn-ea"/>
                <a:cs typeface="Arial" charset="0"/>
              </a:rPr>
              <a:t> </a:t>
            </a:r>
            <a:r>
              <a:rPr lang="en-US" sz="1800" kern="1200" baseline="0" dirty="0" err="1" smtClean="0">
                <a:solidFill>
                  <a:schemeClr val="tx1"/>
                </a:solidFill>
                <a:latin typeface="Arial" charset="0"/>
                <a:ea typeface="+mn-ea"/>
                <a:cs typeface="Arial" charset="0"/>
              </a:rPr>
              <a:t>elektriciteitsvraag</a:t>
            </a:r>
            <a:r>
              <a:rPr lang="en-US" sz="1800" kern="1200" baseline="0" dirty="0" smtClean="0">
                <a:solidFill>
                  <a:schemeClr val="tx1"/>
                </a:solidFill>
                <a:latin typeface="Arial" charset="0"/>
                <a:ea typeface="+mn-ea"/>
                <a:cs typeface="Arial" charset="0"/>
              </a:rPr>
              <a:t> </a:t>
            </a:r>
            <a:r>
              <a:rPr lang="en-US" sz="1800" kern="1200" baseline="0" dirty="0" err="1" smtClean="0">
                <a:solidFill>
                  <a:schemeClr val="tx1"/>
                </a:solidFill>
                <a:latin typeface="Arial" charset="0"/>
                <a:ea typeface="+mn-ea"/>
                <a:cs typeface="Arial" charset="0"/>
              </a:rPr>
              <a:t>lijkt</a:t>
            </a:r>
            <a:r>
              <a:rPr lang="en-US" sz="1800" kern="1200" baseline="0" dirty="0" smtClean="0">
                <a:solidFill>
                  <a:schemeClr val="tx1"/>
                </a:solidFill>
                <a:latin typeface="Arial" charset="0"/>
                <a:ea typeface="+mn-ea"/>
                <a:cs typeface="Arial" charset="0"/>
              </a:rPr>
              <a:t> </a:t>
            </a:r>
            <a:r>
              <a:rPr lang="en-US" sz="1800" kern="1200" baseline="0" dirty="0" err="1" smtClean="0">
                <a:solidFill>
                  <a:schemeClr val="tx1"/>
                </a:solidFill>
                <a:latin typeface="Arial" charset="0"/>
                <a:ea typeface="+mn-ea"/>
                <a:cs typeface="Arial" charset="0"/>
              </a:rPr>
              <a:t>een</a:t>
            </a:r>
            <a:r>
              <a:rPr lang="en-US" sz="1800" kern="1200" baseline="0" dirty="0" smtClean="0">
                <a:solidFill>
                  <a:schemeClr val="tx1"/>
                </a:solidFill>
                <a:latin typeface="Arial" charset="0"/>
                <a:ea typeface="+mn-ea"/>
                <a:cs typeface="Arial" charset="0"/>
              </a:rPr>
              <a:t> </a:t>
            </a:r>
            <a:r>
              <a:rPr lang="en-US" sz="1800" kern="1200" baseline="0" dirty="0" err="1" smtClean="0">
                <a:solidFill>
                  <a:schemeClr val="tx1"/>
                </a:solidFill>
                <a:latin typeface="Arial" charset="0"/>
                <a:ea typeface="+mn-ea"/>
                <a:cs typeface="Arial" charset="0"/>
              </a:rPr>
              <a:t>lastige</a:t>
            </a:r>
            <a:r>
              <a:rPr lang="en-US" sz="1800" kern="1200" baseline="0" dirty="0" smtClean="0">
                <a:solidFill>
                  <a:schemeClr val="tx1"/>
                </a:solidFill>
                <a:latin typeface="Arial" charset="0"/>
                <a:ea typeface="+mn-ea"/>
                <a:cs typeface="Arial" charset="0"/>
              </a:rPr>
              <a:t> </a:t>
            </a:r>
            <a:r>
              <a:rPr lang="en-US" sz="1800" kern="1200" baseline="0" dirty="0" err="1" smtClean="0">
                <a:solidFill>
                  <a:schemeClr val="tx1"/>
                </a:solidFill>
                <a:latin typeface="Arial" charset="0"/>
                <a:ea typeface="+mn-ea"/>
                <a:cs typeface="Arial" charset="0"/>
              </a:rPr>
              <a:t>klus</a:t>
            </a:r>
            <a:r>
              <a:rPr lang="en-US" sz="1800" kern="1200" baseline="0" dirty="0" smtClean="0">
                <a:solidFill>
                  <a:schemeClr val="tx1"/>
                </a:solidFill>
                <a:latin typeface="Arial" charset="0"/>
                <a:ea typeface="+mn-ea"/>
                <a:cs typeface="Arial" charset="0"/>
              </a:rPr>
              <a:t>, want de </a:t>
            </a:r>
            <a:r>
              <a:rPr lang="en-US" sz="1800" kern="1200" baseline="0" dirty="0" err="1" smtClean="0">
                <a:solidFill>
                  <a:schemeClr val="tx1"/>
                </a:solidFill>
                <a:latin typeface="Arial" charset="0"/>
                <a:ea typeface="+mn-ea"/>
                <a:cs typeface="Arial" charset="0"/>
              </a:rPr>
              <a:t>literatuur</a:t>
            </a:r>
            <a:r>
              <a:rPr lang="en-US" sz="1800" kern="1200" baseline="0" dirty="0" smtClean="0">
                <a:solidFill>
                  <a:schemeClr val="tx1"/>
                </a:solidFill>
                <a:latin typeface="Arial" charset="0"/>
                <a:ea typeface="+mn-ea"/>
                <a:cs typeface="Arial" charset="0"/>
              </a:rPr>
              <a:t> </a:t>
            </a:r>
            <a:r>
              <a:rPr lang="en-US" sz="1800" kern="1200" baseline="0" dirty="0" err="1" smtClean="0">
                <a:solidFill>
                  <a:schemeClr val="tx1"/>
                </a:solidFill>
                <a:latin typeface="Arial" charset="0"/>
                <a:ea typeface="+mn-ea"/>
                <a:cs typeface="Arial" charset="0"/>
              </a:rPr>
              <a:t>laat</a:t>
            </a:r>
            <a:r>
              <a:rPr lang="en-US" sz="1800" kern="1200" baseline="0" dirty="0" smtClean="0">
                <a:solidFill>
                  <a:schemeClr val="tx1"/>
                </a:solidFill>
                <a:latin typeface="Arial" charset="0"/>
                <a:ea typeface="+mn-ea"/>
                <a:cs typeface="Arial" charset="0"/>
              </a:rPr>
              <a:t> </a:t>
            </a:r>
            <a:r>
              <a:rPr lang="en-US" sz="1800" kern="1200" baseline="0" dirty="0" err="1" smtClean="0">
                <a:solidFill>
                  <a:schemeClr val="tx1"/>
                </a:solidFill>
                <a:latin typeface="Arial" charset="0"/>
                <a:ea typeface="+mn-ea"/>
                <a:cs typeface="Arial" charset="0"/>
              </a:rPr>
              <a:t>zien</a:t>
            </a:r>
            <a:r>
              <a:rPr lang="en-US" sz="1800" kern="1200" baseline="0" dirty="0" smtClean="0">
                <a:solidFill>
                  <a:schemeClr val="tx1"/>
                </a:solidFill>
                <a:latin typeface="Arial" charset="0"/>
                <a:ea typeface="+mn-ea"/>
                <a:cs typeface="Arial" charset="0"/>
              </a:rPr>
              <a:t> </a:t>
            </a:r>
            <a:r>
              <a:rPr lang="en-US" sz="1800" kern="1200" baseline="0" dirty="0" err="1" smtClean="0">
                <a:solidFill>
                  <a:schemeClr val="tx1"/>
                </a:solidFill>
                <a:latin typeface="Arial" charset="0"/>
                <a:ea typeface="+mn-ea"/>
                <a:cs typeface="Arial" charset="0"/>
              </a:rPr>
              <a:t>dat</a:t>
            </a:r>
            <a:r>
              <a:rPr lang="en-US" sz="1800" kern="1200" baseline="0" dirty="0" smtClean="0">
                <a:solidFill>
                  <a:schemeClr val="tx1"/>
                </a:solidFill>
                <a:latin typeface="Arial" charset="0"/>
                <a:ea typeface="+mn-ea"/>
                <a:cs typeface="Arial" charset="0"/>
              </a:rPr>
              <a:t>: </a:t>
            </a:r>
            <a:endParaRPr lang="nl-NL" sz="1800" kern="1200" dirty="0" smtClean="0">
              <a:solidFill>
                <a:schemeClr val="tx1"/>
              </a:solidFill>
              <a:latin typeface="Arial" charset="0"/>
              <a:ea typeface="+mn-ea"/>
              <a:cs typeface="Arial" charset="0"/>
            </a:endParaRPr>
          </a:p>
          <a:p>
            <a:pPr marL="285750" indent="-285750">
              <a:buFont typeface="Arial" pitchFamily="34" charset="0"/>
              <a:buChar char="•"/>
              <a:defRPr/>
            </a:pPr>
            <a:r>
              <a:rPr lang="nl-NL" sz="1800" kern="1200" dirty="0" smtClean="0">
                <a:solidFill>
                  <a:schemeClr val="tx1"/>
                </a:solidFill>
                <a:latin typeface="Arial" charset="0"/>
                <a:ea typeface="+mn-ea"/>
                <a:cs typeface="Arial" charset="0"/>
              </a:rPr>
              <a:t>Elektriciteit faciliteert </a:t>
            </a:r>
            <a:r>
              <a:rPr lang="nl-NL" sz="1800" kern="1200" dirty="0" smtClean="0">
                <a:solidFill>
                  <a:schemeClr val="tx1"/>
                </a:solidFill>
                <a:latin typeface="Arial" charset="0"/>
                <a:ea typeface="+mn-ea"/>
                <a:cs typeface="Arial" charset="0"/>
                <a:sym typeface="Wingdings" pitchFamily="2" charset="2"/>
              </a:rPr>
              <a:t> Elektriciteit </a:t>
            </a:r>
            <a:r>
              <a:rPr lang="nl-NL" sz="1800" kern="1200" dirty="0" err="1" smtClean="0">
                <a:solidFill>
                  <a:schemeClr val="tx1"/>
                </a:solidFill>
                <a:latin typeface="Arial" charset="0"/>
                <a:ea typeface="+mn-ea"/>
                <a:cs typeface="Arial" charset="0"/>
                <a:sym typeface="Wingdings" pitchFamily="2" charset="2"/>
              </a:rPr>
              <a:t>an</a:t>
            </a:r>
            <a:r>
              <a:rPr lang="nl-NL" sz="1800" kern="1200" dirty="0" smtClean="0">
                <a:solidFill>
                  <a:schemeClr val="tx1"/>
                </a:solidFill>
                <a:latin typeface="Arial" charset="0"/>
                <a:ea typeface="+mn-ea"/>
                <a:cs typeface="Arial" charset="0"/>
                <a:sym typeface="Wingdings" pitchFamily="2" charset="2"/>
              </a:rPr>
              <a:t> </a:t>
            </a:r>
            <a:r>
              <a:rPr lang="nl-NL" sz="1800" kern="1200" dirty="0" err="1" smtClean="0">
                <a:solidFill>
                  <a:schemeClr val="tx1"/>
                </a:solidFill>
                <a:latin typeface="Arial" charset="0"/>
                <a:ea typeface="+mn-ea"/>
                <a:cs typeface="Arial" charset="0"/>
                <a:sym typeface="Wingdings" pitchFamily="2" charset="2"/>
              </a:rPr>
              <a:t>sich</a:t>
            </a:r>
            <a:r>
              <a:rPr lang="nl-NL" sz="1800" kern="1200" dirty="0" smtClean="0">
                <a:solidFill>
                  <a:schemeClr val="tx1"/>
                </a:solidFill>
                <a:latin typeface="Arial" charset="0"/>
                <a:ea typeface="+mn-ea"/>
                <a:cs typeface="Arial" charset="0"/>
                <a:sym typeface="Wingdings" pitchFamily="2" charset="2"/>
              </a:rPr>
              <a:t> vervult geen behoefte, dus:</a:t>
            </a:r>
            <a:endParaRPr lang="nl-NL" sz="1800" kern="1200" baseline="30000" dirty="0" smtClean="0">
              <a:solidFill>
                <a:schemeClr val="tx1"/>
              </a:solidFill>
              <a:latin typeface="Arial" charset="0"/>
              <a:ea typeface="+mn-ea"/>
              <a:cs typeface="Arial" charset="0"/>
            </a:endParaRPr>
          </a:p>
          <a:p>
            <a:pPr marL="1028700" lvl="1">
              <a:buFont typeface="Arial" pitchFamily="34" charset="0"/>
              <a:buChar char="•"/>
              <a:defRPr/>
            </a:pPr>
            <a:r>
              <a:rPr lang="nl-NL" sz="1200" b="0" kern="1200" cap="none" dirty="0" smtClean="0">
                <a:solidFill>
                  <a:schemeClr val="tx1">
                    <a:lumMod val="65000"/>
                    <a:lumOff val="35000"/>
                  </a:schemeClr>
                </a:solidFill>
                <a:latin typeface="Arial" charset="0"/>
                <a:ea typeface="+mn-ea"/>
                <a:cs typeface="Arial" charset="0"/>
                <a:sym typeface="Wingdings" pitchFamily="2" charset="2"/>
              </a:rPr>
              <a:t>Lage</a:t>
            </a:r>
            <a:r>
              <a:rPr lang="nl-NL" sz="1200" b="0" kern="1200" cap="none" baseline="0" dirty="0" smtClean="0">
                <a:solidFill>
                  <a:schemeClr val="tx1">
                    <a:lumMod val="65000"/>
                    <a:lumOff val="35000"/>
                  </a:schemeClr>
                </a:solidFill>
                <a:latin typeface="Arial" charset="0"/>
                <a:ea typeface="+mn-ea"/>
                <a:cs typeface="Arial" charset="0"/>
                <a:sym typeface="Wingdings" pitchFamily="2" charset="2"/>
              </a:rPr>
              <a:t> betrokkenheid</a:t>
            </a:r>
            <a:r>
              <a:rPr lang="nl-NL" b="0" cap="all" dirty="0" smtClean="0">
                <a:latin typeface="Arial Black" pitchFamily="34" charset="0"/>
              </a:rPr>
              <a:t> </a:t>
            </a:r>
            <a:r>
              <a:rPr lang="nl-NL" sz="1200" b="0" kern="1200" dirty="0" smtClean="0">
                <a:solidFill>
                  <a:schemeClr val="tx1">
                    <a:lumMod val="65000"/>
                    <a:lumOff val="35000"/>
                  </a:schemeClr>
                </a:solidFill>
                <a:latin typeface="Arial" charset="0"/>
                <a:ea typeface="+mn-ea"/>
                <a:cs typeface="Arial" charset="0"/>
                <a:sym typeface="Wingdings" pitchFamily="2" charset="2"/>
              </a:rPr>
              <a:t> </a:t>
            </a:r>
            <a:r>
              <a:rPr lang="nl-NL" sz="1200" kern="1200" dirty="0" smtClean="0">
                <a:solidFill>
                  <a:schemeClr val="tx1">
                    <a:lumMod val="65000"/>
                    <a:lumOff val="35000"/>
                  </a:schemeClr>
                </a:solidFill>
                <a:latin typeface="Arial" charset="0"/>
                <a:ea typeface="+mn-ea"/>
                <a:cs typeface="Arial" charset="0"/>
                <a:sym typeface="Wingdings" pitchFamily="2" charset="2"/>
              </a:rPr>
              <a:t>Keuzes worden op prijs gebaseerd</a:t>
            </a:r>
            <a:r>
              <a:rPr lang="nl-NL" sz="1200" kern="1200" dirty="0" smtClean="0">
                <a:solidFill>
                  <a:schemeClr val="tx1">
                    <a:lumMod val="65000"/>
                    <a:lumOff val="35000"/>
                  </a:schemeClr>
                </a:solidFill>
                <a:latin typeface="Arial" charset="0"/>
                <a:ea typeface="+mn-ea"/>
                <a:cs typeface="Arial" charset="0"/>
              </a:rPr>
              <a:t>, dus: de meerderheid zal alleen veranderen als de prijsverschillen aanzienlijk zijn</a:t>
            </a:r>
            <a:endParaRPr lang="nl-NL" sz="1200" kern="1200" baseline="30000" dirty="0" smtClean="0">
              <a:solidFill>
                <a:schemeClr val="tx1">
                  <a:lumMod val="65000"/>
                  <a:lumOff val="35000"/>
                </a:schemeClr>
              </a:solidFill>
              <a:latin typeface="Arial" charset="0"/>
              <a:ea typeface="+mn-ea"/>
              <a:cs typeface="Arial" charset="0"/>
            </a:endParaRPr>
          </a:p>
          <a:p>
            <a:pPr marL="1028700" lvl="1">
              <a:buFont typeface="Arial" pitchFamily="34" charset="0"/>
              <a:buChar char="•"/>
              <a:defRPr/>
            </a:pPr>
            <a:r>
              <a:rPr lang="nl-NL" sz="1200" kern="1200" dirty="0" smtClean="0">
                <a:solidFill>
                  <a:schemeClr val="tx1">
                    <a:lumMod val="65000"/>
                    <a:lumOff val="35000"/>
                  </a:schemeClr>
                </a:solidFill>
                <a:latin typeface="Arial" charset="0"/>
                <a:ea typeface="+mn-ea"/>
                <a:cs typeface="Arial" charset="0"/>
              </a:rPr>
              <a:t>Automatisch gedrag </a:t>
            </a:r>
            <a:r>
              <a:rPr lang="nl-NL" sz="1200" kern="1200" dirty="0" smtClean="0">
                <a:solidFill>
                  <a:schemeClr val="tx1">
                    <a:lumMod val="65000"/>
                    <a:lumOff val="35000"/>
                  </a:schemeClr>
                </a:solidFill>
                <a:latin typeface="Arial" charset="0"/>
                <a:ea typeface="+mn-ea"/>
                <a:cs typeface="Arial" charset="0"/>
                <a:sym typeface="Wingdings" pitchFamily="2" charset="2"/>
              </a:rPr>
              <a:t> </a:t>
            </a:r>
            <a:r>
              <a:rPr lang="nl-NL" sz="1200" kern="1200" dirty="0" err="1" smtClean="0">
                <a:solidFill>
                  <a:schemeClr val="tx1">
                    <a:lumMod val="65000"/>
                    <a:lumOff val="35000"/>
                  </a:schemeClr>
                </a:solidFill>
                <a:latin typeface="Arial" charset="0"/>
                <a:ea typeface="+mn-ea"/>
                <a:cs typeface="Arial" charset="0"/>
                <a:sym typeface="Wingdings" pitchFamily="2" charset="2"/>
              </a:rPr>
              <a:t>gekaraktiseerd</a:t>
            </a:r>
            <a:r>
              <a:rPr lang="nl-NL" sz="1200" kern="1200" dirty="0" smtClean="0">
                <a:solidFill>
                  <a:schemeClr val="tx1">
                    <a:lumMod val="65000"/>
                    <a:lumOff val="35000"/>
                  </a:schemeClr>
                </a:solidFill>
                <a:latin typeface="Arial" charset="0"/>
                <a:ea typeface="+mn-ea"/>
                <a:cs typeface="Arial" charset="0"/>
                <a:sym typeface="Wingdings" pitchFamily="2" charset="2"/>
              </a:rPr>
              <a:t> door </a:t>
            </a:r>
            <a:r>
              <a:rPr lang="nl-NL" sz="1200" b="0" kern="1200" dirty="0" smtClean="0">
                <a:solidFill>
                  <a:schemeClr val="tx1">
                    <a:lumMod val="65000"/>
                    <a:lumOff val="35000"/>
                  </a:schemeClr>
                </a:solidFill>
                <a:latin typeface="Arial" charset="0"/>
                <a:ea typeface="+mn-ea"/>
                <a:cs typeface="Arial" charset="0"/>
                <a:sym typeface="Wingdings" pitchFamily="2" charset="2"/>
              </a:rPr>
              <a:t>gewoontes</a:t>
            </a:r>
            <a:r>
              <a:rPr lang="nl-NL" b="1" cap="all" dirty="0" smtClean="0">
                <a:latin typeface="Arial Black" pitchFamily="34" charset="0"/>
              </a:rPr>
              <a:t> </a:t>
            </a:r>
            <a:r>
              <a:rPr lang="nl-NL" sz="1200" kern="1200" dirty="0" smtClean="0">
                <a:solidFill>
                  <a:schemeClr val="tx1">
                    <a:lumMod val="65000"/>
                    <a:lumOff val="35000"/>
                  </a:schemeClr>
                </a:solidFill>
                <a:latin typeface="Arial" charset="0"/>
                <a:ea typeface="+mn-ea"/>
                <a:cs typeface="Arial" charset="0"/>
              </a:rPr>
              <a:t>= herhaalde acties in stabiele omstandigheden</a:t>
            </a:r>
            <a:endParaRPr lang="nl-NL" sz="1200" kern="1200" baseline="30000" dirty="0" smtClean="0">
              <a:solidFill>
                <a:schemeClr val="tx1">
                  <a:lumMod val="65000"/>
                  <a:lumOff val="35000"/>
                </a:schemeClr>
              </a:solidFill>
              <a:latin typeface="Arial" charset="0"/>
              <a:ea typeface="+mn-ea"/>
              <a:cs typeface="Arial" charset="0"/>
            </a:endParaRPr>
          </a:p>
          <a:p>
            <a:pPr marL="285750" indent="-285750">
              <a:buFont typeface="Arial" pitchFamily="34" charset="0"/>
              <a:buChar char="•"/>
              <a:defRPr/>
            </a:pPr>
            <a:r>
              <a:rPr lang="nl-NL" sz="1800" kern="1200" dirty="0" smtClean="0">
                <a:solidFill>
                  <a:schemeClr val="tx1"/>
                </a:solidFill>
                <a:latin typeface="Arial" charset="0"/>
                <a:ea typeface="+mn-ea"/>
                <a:cs typeface="Arial" charset="0"/>
              </a:rPr>
              <a:t>Gewoontegedrag is moeilijk te veranderen, met name als mensen niet gemotiveerd zijn</a:t>
            </a:r>
            <a:endParaRPr lang="nl-NL" sz="1800" kern="1200" baseline="30000" dirty="0" smtClean="0">
              <a:solidFill>
                <a:schemeClr val="tx1"/>
              </a:solidFill>
              <a:latin typeface="Arial" charset="0"/>
              <a:ea typeface="+mn-ea"/>
              <a:cs typeface="Arial" charset="0"/>
            </a:endParaRPr>
          </a:p>
          <a:p>
            <a:pPr marL="285750" indent="-285750">
              <a:buFont typeface="Arial" pitchFamily="34" charset="0"/>
              <a:buChar char="•"/>
              <a:defRPr/>
            </a:pPr>
            <a:endParaRPr lang="nl-NL" dirty="0" smtClean="0"/>
          </a:p>
          <a:p>
            <a:pPr defTabSz="457200" eaLnBrk="0" hangingPunct="0">
              <a:lnSpc>
                <a:spcPct val="100000"/>
              </a:lnSpc>
              <a:spcBef>
                <a:spcPct val="20000"/>
              </a:spcBef>
              <a:spcAft>
                <a:spcPct val="0"/>
              </a:spcAft>
              <a:buClr>
                <a:srgbClr val="D4006E"/>
              </a:buClr>
              <a:buSzTx/>
              <a:defRPr/>
            </a:pPr>
            <a:r>
              <a:rPr lang="en-US" dirty="0" smtClean="0">
                <a:solidFill>
                  <a:srgbClr val="595959"/>
                </a:solidFill>
                <a:latin typeface="Calibri"/>
              </a:rPr>
              <a:t>Maar de </a:t>
            </a:r>
            <a:r>
              <a:rPr lang="en-US" dirty="0" err="1" smtClean="0">
                <a:solidFill>
                  <a:srgbClr val="595959"/>
                </a:solidFill>
                <a:latin typeface="Calibri"/>
              </a:rPr>
              <a:t>literatuur</a:t>
            </a:r>
            <a:r>
              <a:rPr lang="en-US" dirty="0" smtClean="0">
                <a:solidFill>
                  <a:srgbClr val="595959"/>
                </a:solidFill>
                <a:latin typeface="Calibri"/>
              </a:rPr>
              <a:t> </a:t>
            </a:r>
            <a:r>
              <a:rPr lang="en-US" dirty="0" err="1" smtClean="0">
                <a:solidFill>
                  <a:srgbClr val="595959"/>
                </a:solidFill>
                <a:latin typeface="Calibri"/>
              </a:rPr>
              <a:t>laat</a:t>
            </a:r>
            <a:r>
              <a:rPr lang="en-US" dirty="0" smtClean="0">
                <a:solidFill>
                  <a:srgbClr val="595959"/>
                </a:solidFill>
                <a:latin typeface="Calibri"/>
              </a:rPr>
              <a:t> </a:t>
            </a:r>
            <a:r>
              <a:rPr lang="en-US" dirty="0" err="1" smtClean="0">
                <a:solidFill>
                  <a:srgbClr val="595959"/>
                </a:solidFill>
                <a:latin typeface="Calibri"/>
              </a:rPr>
              <a:t>ook</a:t>
            </a:r>
            <a:r>
              <a:rPr lang="en-US" dirty="0" smtClean="0">
                <a:solidFill>
                  <a:srgbClr val="595959"/>
                </a:solidFill>
                <a:latin typeface="Calibri"/>
              </a:rPr>
              <a:t> </a:t>
            </a:r>
            <a:r>
              <a:rPr lang="en-US" dirty="0" err="1" smtClean="0">
                <a:solidFill>
                  <a:srgbClr val="595959"/>
                </a:solidFill>
                <a:latin typeface="Calibri"/>
              </a:rPr>
              <a:t>zien</a:t>
            </a:r>
            <a:r>
              <a:rPr lang="en-US" dirty="0" smtClean="0">
                <a:solidFill>
                  <a:srgbClr val="595959"/>
                </a:solidFill>
                <a:latin typeface="Calibri"/>
              </a:rPr>
              <a:t>: </a:t>
            </a:r>
            <a:endParaRPr lang="nl-NL" dirty="0" smtClean="0">
              <a:solidFill>
                <a:srgbClr val="595959"/>
              </a:solidFill>
              <a:latin typeface="Calibri"/>
            </a:endParaRPr>
          </a:p>
          <a:p>
            <a:pPr defTabSz="457200" eaLnBrk="0" hangingPunct="0">
              <a:lnSpc>
                <a:spcPct val="100000"/>
              </a:lnSpc>
              <a:spcBef>
                <a:spcPct val="20000"/>
              </a:spcBef>
              <a:spcAft>
                <a:spcPct val="0"/>
              </a:spcAft>
              <a:buClr>
                <a:srgbClr val="D4006E"/>
              </a:buClr>
              <a:buSzTx/>
              <a:defRPr/>
            </a:pPr>
            <a:r>
              <a:rPr lang="nl-NL" dirty="0" smtClean="0">
                <a:solidFill>
                  <a:srgbClr val="595959"/>
                </a:solidFill>
                <a:latin typeface="Calibri"/>
              </a:rPr>
              <a:t>Verander de context: </a:t>
            </a:r>
          </a:p>
          <a:p>
            <a:pPr marL="457200" indent="-457200" defTabSz="457200" eaLnBrk="0" hangingPunct="0">
              <a:lnSpc>
                <a:spcPct val="100000"/>
              </a:lnSpc>
              <a:spcBef>
                <a:spcPct val="20000"/>
              </a:spcBef>
              <a:spcAft>
                <a:spcPct val="0"/>
              </a:spcAft>
              <a:buClr>
                <a:srgbClr val="D4006E"/>
              </a:buClr>
              <a:buSzTx/>
              <a:buFont typeface="+mj-lt"/>
              <a:buAutoNum type="arabicPeriod"/>
              <a:defRPr/>
            </a:pPr>
            <a:r>
              <a:rPr lang="nl-NL" dirty="0" smtClean="0">
                <a:solidFill>
                  <a:srgbClr val="595959"/>
                </a:solidFill>
                <a:latin typeface="Calibri"/>
              </a:rPr>
              <a:t>Verander aspecten die huidig gedrag in stand houden. </a:t>
            </a:r>
          </a:p>
          <a:p>
            <a:pPr marL="457200" indent="-457200" defTabSz="457200" eaLnBrk="0" hangingPunct="0">
              <a:lnSpc>
                <a:spcPct val="100000"/>
              </a:lnSpc>
              <a:spcBef>
                <a:spcPct val="20000"/>
              </a:spcBef>
              <a:spcAft>
                <a:spcPct val="0"/>
              </a:spcAft>
              <a:buClr>
                <a:srgbClr val="D4006E"/>
              </a:buClr>
              <a:buSzTx/>
              <a:buFont typeface="+mj-lt"/>
              <a:buAutoNum type="arabicPeriod"/>
              <a:defRPr/>
            </a:pPr>
            <a:r>
              <a:rPr lang="nl-NL" dirty="0" smtClean="0">
                <a:solidFill>
                  <a:srgbClr val="595959"/>
                </a:solidFill>
                <a:latin typeface="Calibri"/>
              </a:rPr>
              <a:t>Faciliteer herhaling van wenselijk gedrag, zodat een meer wenselijke gewoonte kan ontstaan</a:t>
            </a:r>
          </a:p>
          <a:p>
            <a:pPr marL="0" indent="0" defTabSz="457200" eaLnBrk="0" hangingPunct="0">
              <a:lnSpc>
                <a:spcPct val="100000"/>
              </a:lnSpc>
              <a:spcBef>
                <a:spcPct val="20000"/>
              </a:spcBef>
              <a:spcAft>
                <a:spcPct val="0"/>
              </a:spcAft>
              <a:buClr>
                <a:srgbClr val="D4006E"/>
              </a:buClr>
              <a:buSzTx/>
              <a:buFont typeface="+mj-lt"/>
              <a:buNone/>
              <a:defRPr/>
            </a:pPr>
            <a:endParaRPr lang="nl-NL" dirty="0" smtClean="0">
              <a:solidFill>
                <a:srgbClr val="595959"/>
              </a:solidFill>
              <a:latin typeface="Calibri"/>
            </a:endParaRPr>
          </a:p>
          <a:p>
            <a:pPr marL="0" indent="0" defTabSz="457200" eaLnBrk="0" hangingPunct="0">
              <a:lnSpc>
                <a:spcPct val="100000"/>
              </a:lnSpc>
              <a:spcBef>
                <a:spcPct val="20000"/>
              </a:spcBef>
              <a:spcAft>
                <a:spcPct val="0"/>
              </a:spcAft>
              <a:buClr>
                <a:srgbClr val="D4006E"/>
              </a:buClr>
              <a:buSzTx/>
              <a:buFont typeface="+mj-lt"/>
              <a:buNone/>
              <a:defRPr/>
            </a:pPr>
            <a:r>
              <a:rPr lang="nl-NL" dirty="0" smtClean="0">
                <a:solidFill>
                  <a:srgbClr val="595959"/>
                </a:solidFill>
                <a:latin typeface="Calibri"/>
              </a:rPr>
              <a:t>Wat hebben wij dan gedaan in die context….</a:t>
            </a:r>
            <a:endParaRPr lang="nl-NL" dirty="0" smtClean="0"/>
          </a:p>
        </p:txBody>
      </p:sp>
      <p:sp>
        <p:nvSpPr>
          <p:cNvPr id="4" name="Tijdelijke aanduiding voor dianummer 3"/>
          <p:cNvSpPr>
            <a:spLocks noGrp="1"/>
          </p:cNvSpPr>
          <p:nvPr>
            <p:ph type="sldNum" sz="quarter" idx="10"/>
          </p:nvPr>
        </p:nvSpPr>
        <p:spPr/>
        <p:txBody>
          <a:bodyPr/>
          <a:lstStyle/>
          <a:p>
            <a:fld id="{CF653753-29AE-4E98-839C-49F914A0CCA7}" type="slidenum">
              <a:rPr lang="nl-NL" smtClean="0"/>
              <a:pPr/>
              <a:t>4</a:t>
            </a:fld>
            <a:endParaRPr lang="nl-NL"/>
          </a:p>
        </p:txBody>
      </p:sp>
    </p:spTree>
    <p:extLst>
      <p:ext uri="{BB962C8B-B14F-4D97-AF65-F5344CB8AC3E}">
        <p14:creationId xmlns:p14="http://schemas.microsoft.com/office/powerpoint/2010/main" val="2490654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9875" indent="-269875">
              <a:spcAft>
                <a:spcPts val="600"/>
              </a:spcAft>
              <a:defRPr/>
            </a:pPr>
            <a:r>
              <a:rPr lang="en-US" sz="2000" dirty="0" smtClean="0"/>
              <a:t>In Zwolle &amp; Breda </a:t>
            </a:r>
            <a:r>
              <a:rPr lang="en-US" sz="2000" dirty="0" err="1" smtClean="0"/>
              <a:t>hebben</a:t>
            </a:r>
            <a:r>
              <a:rPr lang="en-US" sz="2000" dirty="0" smtClean="0"/>
              <a:t> we </a:t>
            </a:r>
            <a:r>
              <a:rPr lang="en-US" sz="2000" dirty="0" err="1" smtClean="0"/>
              <a:t>klanten</a:t>
            </a:r>
            <a:r>
              <a:rPr lang="en-US" sz="2000" dirty="0" smtClean="0"/>
              <a:t> </a:t>
            </a:r>
            <a:r>
              <a:rPr lang="en-US" sz="2000" dirty="0" err="1" smtClean="0"/>
              <a:t>aangeboden</a:t>
            </a:r>
            <a:r>
              <a:rPr lang="en-US" sz="2000" dirty="0" smtClean="0"/>
              <a:t> </a:t>
            </a:r>
            <a:r>
              <a:rPr lang="en-US" sz="2000" dirty="0" err="1" smtClean="0"/>
              <a:t>deel</a:t>
            </a:r>
            <a:r>
              <a:rPr lang="en-US" sz="2000" dirty="0" smtClean="0"/>
              <a:t> </a:t>
            </a:r>
            <a:r>
              <a:rPr lang="en-US" sz="2000" dirty="0" err="1" smtClean="0"/>
              <a:t>te</a:t>
            </a:r>
            <a:r>
              <a:rPr lang="en-US" sz="2000" dirty="0" smtClean="0"/>
              <a:t> </a:t>
            </a:r>
            <a:r>
              <a:rPr lang="en-US" sz="2000" dirty="0" err="1" smtClean="0"/>
              <a:t>nemen</a:t>
            </a:r>
            <a:r>
              <a:rPr lang="en-US" sz="2000" dirty="0" smtClean="0"/>
              <a:t> </a:t>
            </a:r>
            <a:r>
              <a:rPr lang="en-US" sz="2000" dirty="0" err="1" smtClean="0"/>
              <a:t>aan</a:t>
            </a:r>
            <a:r>
              <a:rPr lang="en-US" sz="2000" dirty="0" smtClean="0"/>
              <a:t> </a:t>
            </a:r>
            <a:r>
              <a:rPr lang="en-US" sz="2000" dirty="0" err="1" smtClean="0"/>
              <a:t>onze</a:t>
            </a:r>
            <a:r>
              <a:rPr lang="en-US" sz="2000" dirty="0" smtClean="0"/>
              <a:t> pilot. De </a:t>
            </a:r>
            <a:r>
              <a:rPr lang="en-US" sz="2000" dirty="0" err="1" smtClean="0"/>
              <a:t>respons</a:t>
            </a:r>
            <a:r>
              <a:rPr lang="en-US" sz="2000" baseline="0" dirty="0" smtClean="0"/>
              <a:t> was erg </a:t>
            </a:r>
            <a:r>
              <a:rPr lang="en-US" sz="2000" baseline="0" dirty="0" err="1" smtClean="0"/>
              <a:t>hoog</a:t>
            </a:r>
            <a:r>
              <a:rPr lang="en-US" sz="2000" baseline="0" dirty="0" smtClean="0"/>
              <a:t>. In Zwolle </a:t>
            </a:r>
            <a:r>
              <a:rPr lang="en-US" sz="2000" baseline="0" dirty="0" err="1" smtClean="0"/>
              <a:t>zelfs</a:t>
            </a:r>
            <a:r>
              <a:rPr lang="en-US" sz="2000" baseline="0" dirty="0" smtClean="0"/>
              <a:t> </a:t>
            </a:r>
            <a:r>
              <a:rPr lang="en-US" sz="2000" baseline="0" dirty="0" err="1" smtClean="0"/>
              <a:t>bijna</a:t>
            </a:r>
            <a:r>
              <a:rPr lang="en-US" sz="2000" baseline="0" dirty="0" smtClean="0"/>
              <a:t> 100%. </a:t>
            </a:r>
          </a:p>
          <a:p>
            <a:pPr marL="269875" indent="-269875">
              <a:spcAft>
                <a:spcPts val="600"/>
              </a:spcAft>
              <a:defRPr/>
            </a:pPr>
            <a:r>
              <a:rPr lang="en-US" sz="2000" b="0" cap="none" dirty="0" err="1" smtClean="0">
                <a:solidFill>
                  <a:schemeClr val="tx1"/>
                </a:solidFill>
                <a:latin typeface="Arial" charset="0"/>
              </a:rPr>
              <a:t>Deelnemers</a:t>
            </a:r>
            <a:r>
              <a:rPr lang="en-US" sz="2000" b="0" cap="none" baseline="0" dirty="0" smtClean="0">
                <a:solidFill>
                  <a:schemeClr val="tx1"/>
                </a:solidFill>
                <a:latin typeface="Arial" charset="0"/>
              </a:rPr>
              <a:t> </a:t>
            </a:r>
            <a:r>
              <a:rPr lang="en-US" sz="2000" b="0" cap="none" baseline="0" dirty="0" err="1" smtClean="0">
                <a:solidFill>
                  <a:schemeClr val="tx1"/>
                </a:solidFill>
                <a:latin typeface="Arial" charset="0"/>
              </a:rPr>
              <a:t>hebben</a:t>
            </a:r>
            <a:r>
              <a:rPr lang="en-US" sz="2000" b="0" cap="none" baseline="0" dirty="0" smtClean="0">
                <a:solidFill>
                  <a:schemeClr val="tx1"/>
                </a:solidFill>
                <a:latin typeface="Arial" charset="0"/>
              </a:rPr>
              <a:t> </a:t>
            </a:r>
            <a:r>
              <a:rPr lang="en-US" sz="2000" b="0" cap="none" baseline="0" dirty="0" err="1" smtClean="0">
                <a:solidFill>
                  <a:schemeClr val="tx1"/>
                </a:solidFill>
                <a:latin typeface="Arial" charset="0"/>
              </a:rPr>
              <a:t>een</a:t>
            </a:r>
            <a:r>
              <a:rPr lang="en-US" sz="2000" b="0" cap="none" baseline="0" dirty="0" smtClean="0">
                <a:solidFill>
                  <a:schemeClr val="tx1"/>
                </a:solidFill>
                <a:latin typeface="Arial" charset="0"/>
              </a:rPr>
              <a:t> </a:t>
            </a:r>
            <a:r>
              <a:rPr lang="en-US" sz="2000" b="0" cap="none" baseline="0" dirty="0" err="1" smtClean="0">
                <a:solidFill>
                  <a:schemeClr val="tx1"/>
                </a:solidFill>
                <a:latin typeface="Arial" charset="0"/>
              </a:rPr>
              <a:t>energiecomputer</a:t>
            </a:r>
            <a:r>
              <a:rPr lang="en-US" sz="2000" b="0" cap="none" baseline="0" dirty="0" smtClean="0">
                <a:solidFill>
                  <a:schemeClr val="tx1"/>
                </a:solidFill>
                <a:latin typeface="Arial" charset="0"/>
              </a:rPr>
              <a:t> in </a:t>
            </a:r>
            <a:r>
              <a:rPr lang="en-US" sz="2000" b="0" cap="none" baseline="0" dirty="0" err="1" smtClean="0">
                <a:solidFill>
                  <a:schemeClr val="tx1"/>
                </a:solidFill>
                <a:latin typeface="Arial" charset="0"/>
              </a:rPr>
              <a:t>huis</a:t>
            </a:r>
            <a:r>
              <a:rPr lang="en-US" sz="2000" b="0" cap="none" baseline="0" dirty="0" smtClean="0">
                <a:solidFill>
                  <a:schemeClr val="tx1"/>
                </a:solidFill>
                <a:latin typeface="Arial" charset="0"/>
              </a:rPr>
              <a:t> </a:t>
            </a:r>
            <a:r>
              <a:rPr lang="en-US" sz="2000" b="0" cap="none" baseline="0" dirty="0" err="1" smtClean="0">
                <a:solidFill>
                  <a:schemeClr val="tx1"/>
                </a:solidFill>
                <a:latin typeface="Arial" charset="0"/>
              </a:rPr>
              <a:t>gekregen</a:t>
            </a:r>
            <a:r>
              <a:rPr lang="en-US" sz="2000" b="0" cap="none" baseline="0" dirty="0" smtClean="0">
                <a:solidFill>
                  <a:schemeClr val="tx1"/>
                </a:solidFill>
                <a:latin typeface="Arial" charset="0"/>
              </a:rPr>
              <a:t> met </a:t>
            </a:r>
            <a:r>
              <a:rPr lang="en-US" sz="2000" b="0" cap="none" baseline="0" dirty="0" err="1" smtClean="0">
                <a:solidFill>
                  <a:schemeClr val="tx1"/>
                </a:solidFill>
                <a:latin typeface="Arial" charset="0"/>
              </a:rPr>
              <a:t>een</a:t>
            </a:r>
            <a:r>
              <a:rPr lang="en-US" sz="2000" b="0" cap="none" baseline="0" dirty="0" smtClean="0">
                <a:solidFill>
                  <a:schemeClr val="tx1"/>
                </a:solidFill>
                <a:latin typeface="Arial" charset="0"/>
              </a:rPr>
              <a:t> display </a:t>
            </a:r>
            <a:r>
              <a:rPr lang="en-US" sz="2000" b="0" cap="none" baseline="0" dirty="0" err="1" smtClean="0">
                <a:solidFill>
                  <a:schemeClr val="tx1"/>
                </a:solidFill>
                <a:latin typeface="Arial" charset="0"/>
              </a:rPr>
              <a:t>aan</a:t>
            </a:r>
            <a:r>
              <a:rPr lang="en-US" sz="2000" b="0" cap="none" baseline="0" dirty="0" smtClean="0">
                <a:solidFill>
                  <a:schemeClr val="tx1"/>
                </a:solidFill>
                <a:latin typeface="Arial" charset="0"/>
              </a:rPr>
              <a:t> de </a:t>
            </a:r>
            <a:r>
              <a:rPr lang="en-US" sz="2000" b="0" cap="none" baseline="0" dirty="0" err="1" smtClean="0">
                <a:solidFill>
                  <a:schemeClr val="tx1"/>
                </a:solidFill>
                <a:latin typeface="Arial" charset="0"/>
              </a:rPr>
              <a:t>muur</a:t>
            </a:r>
            <a:r>
              <a:rPr lang="en-US" sz="2000" b="0" cap="none" baseline="0" dirty="0" smtClean="0">
                <a:solidFill>
                  <a:schemeClr val="tx1"/>
                </a:solidFill>
                <a:latin typeface="Arial" charset="0"/>
              </a:rPr>
              <a:t>, </a:t>
            </a:r>
            <a:r>
              <a:rPr lang="en-US" sz="2000" b="0" cap="none" baseline="0" dirty="0" err="1" smtClean="0">
                <a:solidFill>
                  <a:schemeClr val="tx1"/>
                </a:solidFill>
                <a:latin typeface="Arial" charset="0"/>
              </a:rPr>
              <a:t>een</a:t>
            </a:r>
            <a:r>
              <a:rPr lang="en-US" sz="2000" b="0" cap="none" baseline="0" dirty="0" smtClean="0">
                <a:solidFill>
                  <a:schemeClr val="tx1"/>
                </a:solidFill>
                <a:latin typeface="Arial" charset="0"/>
              </a:rPr>
              <a:t> </a:t>
            </a:r>
            <a:r>
              <a:rPr lang="en-US" sz="2000" b="0" cap="none" baseline="0" dirty="0" err="1" smtClean="0">
                <a:solidFill>
                  <a:schemeClr val="tx1"/>
                </a:solidFill>
                <a:latin typeface="Arial" charset="0"/>
              </a:rPr>
              <a:t>slimme</a:t>
            </a:r>
            <a:r>
              <a:rPr lang="en-US" sz="2000" b="0" cap="none" baseline="0" dirty="0" smtClean="0">
                <a:solidFill>
                  <a:schemeClr val="tx1"/>
                </a:solidFill>
                <a:latin typeface="Arial" charset="0"/>
              </a:rPr>
              <a:t> </a:t>
            </a:r>
            <a:r>
              <a:rPr lang="en-US" sz="2000" b="0" cap="none" baseline="0" dirty="0" err="1" smtClean="0">
                <a:solidFill>
                  <a:schemeClr val="tx1"/>
                </a:solidFill>
                <a:latin typeface="Arial" charset="0"/>
              </a:rPr>
              <a:t>wasmachine</a:t>
            </a:r>
            <a:r>
              <a:rPr lang="en-US" sz="2000" b="0" cap="none" baseline="0" dirty="0" smtClean="0">
                <a:solidFill>
                  <a:schemeClr val="tx1"/>
                </a:solidFill>
                <a:latin typeface="Arial" charset="0"/>
              </a:rPr>
              <a:t> of </a:t>
            </a:r>
            <a:r>
              <a:rPr lang="en-US" sz="2000" b="0" cap="none" baseline="0" dirty="0" err="1" smtClean="0">
                <a:solidFill>
                  <a:schemeClr val="tx1"/>
                </a:solidFill>
                <a:latin typeface="Arial" charset="0"/>
              </a:rPr>
              <a:t>een</a:t>
            </a:r>
            <a:r>
              <a:rPr lang="en-US" sz="2000" b="0" cap="none" baseline="0" dirty="0" smtClean="0">
                <a:solidFill>
                  <a:schemeClr val="tx1"/>
                </a:solidFill>
                <a:latin typeface="Arial" charset="0"/>
              </a:rPr>
              <a:t> </a:t>
            </a:r>
            <a:r>
              <a:rPr lang="en-US" sz="2000" b="0" cap="none" baseline="0" dirty="0" err="1" smtClean="0">
                <a:solidFill>
                  <a:schemeClr val="tx1"/>
                </a:solidFill>
                <a:latin typeface="Arial" charset="0"/>
              </a:rPr>
              <a:t>slimme</a:t>
            </a:r>
            <a:r>
              <a:rPr lang="en-US" sz="2000" b="0" cap="none" baseline="0" dirty="0" smtClean="0">
                <a:solidFill>
                  <a:schemeClr val="tx1"/>
                </a:solidFill>
                <a:latin typeface="Arial" charset="0"/>
              </a:rPr>
              <a:t> </a:t>
            </a:r>
            <a:r>
              <a:rPr lang="en-US" sz="2000" b="0" cap="none" baseline="0" dirty="0" err="1" smtClean="0">
                <a:solidFill>
                  <a:schemeClr val="tx1"/>
                </a:solidFill>
                <a:latin typeface="Arial" charset="0"/>
              </a:rPr>
              <a:t>droger</a:t>
            </a:r>
            <a:r>
              <a:rPr lang="en-US" sz="2000" b="0" cap="none" baseline="0" dirty="0" smtClean="0">
                <a:solidFill>
                  <a:schemeClr val="tx1"/>
                </a:solidFill>
                <a:latin typeface="Arial" charset="0"/>
              </a:rPr>
              <a:t>, </a:t>
            </a:r>
            <a:r>
              <a:rPr lang="en-US" sz="2000" b="0" cap="none" baseline="0" dirty="0" err="1" smtClean="0">
                <a:solidFill>
                  <a:schemeClr val="tx1"/>
                </a:solidFill>
                <a:latin typeface="Arial" charset="0"/>
              </a:rPr>
              <a:t>zonnepanelen</a:t>
            </a:r>
            <a:r>
              <a:rPr lang="en-US" sz="2000" b="0" cap="none" baseline="0" dirty="0" smtClean="0">
                <a:solidFill>
                  <a:schemeClr val="tx1"/>
                </a:solidFill>
                <a:latin typeface="Arial" charset="0"/>
              </a:rPr>
              <a:t> en </a:t>
            </a:r>
            <a:r>
              <a:rPr lang="en-US" sz="2000" b="0" cap="none" baseline="0" dirty="0" err="1" smtClean="0">
                <a:solidFill>
                  <a:schemeClr val="tx1"/>
                </a:solidFill>
                <a:latin typeface="Arial" charset="0"/>
              </a:rPr>
              <a:t>een</a:t>
            </a:r>
            <a:r>
              <a:rPr lang="en-US" sz="2000" b="0" cap="none" baseline="0" dirty="0" smtClean="0">
                <a:solidFill>
                  <a:schemeClr val="tx1"/>
                </a:solidFill>
                <a:latin typeface="Arial" charset="0"/>
              </a:rPr>
              <a:t> </a:t>
            </a:r>
            <a:r>
              <a:rPr lang="en-US" sz="2000" b="0" cap="none" baseline="0" dirty="0" err="1" smtClean="0">
                <a:solidFill>
                  <a:schemeClr val="tx1"/>
                </a:solidFill>
                <a:latin typeface="Arial" charset="0"/>
              </a:rPr>
              <a:t>dynamisch</a:t>
            </a:r>
            <a:r>
              <a:rPr lang="en-US" sz="2000" b="0" cap="none" baseline="0" dirty="0" smtClean="0">
                <a:solidFill>
                  <a:schemeClr val="tx1"/>
                </a:solidFill>
                <a:latin typeface="Arial" charset="0"/>
              </a:rPr>
              <a:t> </a:t>
            </a:r>
            <a:r>
              <a:rPr lang="en-US" sz="2000" b="0" cap="none" baseline="0" dirty="0" err="1" smtClean="0">
                <a:solidFill>
                  <a:schemeClr val="tx1"/>
                </a:solidFill>
                <a:latin typeface="Arial" charset="0"/>
              </a:rPr>
              <a:t>elektriciteitstarief</a:t>
            </a:r>
            <a:r>
              <a:rPr lang="en-US" sz="2000" b="0" cap="none" baseline="0" dirty="0" smtClean="0">
                <a:solidFill>
                  <a:schemeClr val="tx1"/>
                </a:solidFill>
                <a:latin typeface="Arial" charset="0"/>
              </a:rPr>
              <a:t>. </a:t>
            </a:r>
          </a:p>
          <a:p>
            <a:pPr marL="269875" indent="-269875">
              <a:spcAft>
                <a:spcPts val="600"/>
              </a:spcAft>
              <a:defRPr/>
            </a:pPr>
            <a:r>
              <a:rPr lang="en-US" sz="2000" b="0" cap="none" baseline="0" dirty="0" err="1" smtClean="0">
                <a:solidFill>
                  <a:schemeClr val="tx1"/>
                </a:solidFill>
                <a:latin typeface="Arial" charset="0"/>
              </a:rPr>
              <a:t>Wat</a:t>
            </a:r>
            <a:r>
              <a:rPr lang="en-US" sz="2000" b="0" cap="none" baseline="0" dirty="0" smtClean="0">
                <a:solidFill>
                  <a:schemeClr val="tx1"/>
                </a:solidFill>
                <a:latin typeface="Arial" charset="0"/>
              </a:rPr>
              <a:t> </a:t>
            </a:r>
            <a:r>
              <a:rPr lang="en-US" sz="2000" b="0" cap="none" baseline="0" dirty="0" err="1" smtClean="0">
                <a:solidFill>
                  <a:schemeClr val="tx1"/>
                </a:solidFill>
                <a:latin typeface="Arial" charset="0"/>
              </a:rPr>
              <a:t>maakt</a:t>
            </a:r>
            <a:r>
              <a:rPr lang="en-US" sz="2000" b="0" cap="none" baseline="0" dirty="0" smtClean="0">
                <a:solidFill>
                  <a:schemeClr val="tx1"/>
                </a:solidFill>
                <a:latin typeface="Arial" charset="0"/>
              </a:rPr>
              <a:t> de </a:t>
            </a:r>
            <a:r>
              <a:rPr lang="en-US" sz="2000" b="0" cap="none" baseline="0" dirty="0" err="1" smtClean="0">
                <a:solidFill>
                  <a:schemeClr val="tx1"/>
                </a:solidFill>
                <a:latin typeface="Arial" charset="0"/>
              </a:rPr>
              <a:t>wasmachine</a:t>
            </a:r>
            <a:r>
              <a:rPr lang="en-US" sz="2000" b="0" cap="none" baseline="0" dirty="0" smtClean="0">
                <a:solidFill>
                  <a:schemeClr val="tx1"/>
                </a:solidFill>
                <a:latin typeface="Arial" charset="0"/>
              </a:rPr>
              <a:t> </a:t>
            </a:r>
            <a:r>
              <a:rPr lang="en-US" sz="2000" b="0" cap="none" baseline="0" dirty="0" err="1" smtClean="0">
                <a:solidFill>
                  <a:schemeClr val="tx1"/>
                </a:solidFill>
                <a:latin typeface="Arial" charset="0"/>
              </a:rPr>
              <a:t>silm</a:t>
            </a:r>
            <a:r>
              <a:rPr lang="en-US" sz="2000" b="0" cap="none" baseline="0" dirty="0" smtClean="0">
                <a:solidFill>
                  <a:schemeClr val="tx1"/>
                </a:solidFill>
                <a:latin typeface="Arial" charset="0"/>
              </a:rPr>
              <a:t>? </a:t>
            </a:r>
            <a:r>
              <a:rPr lang="en-US" sz="2000" b="0" cap="none" baseline="0" dirty="0" smtClean="0">
                <a:solidFill>
                  <a:schemeClr val="tx1"/>
                </a:solidFill>
                <a:latin typeface="Arial" charset="0"/>
                <a:sym typeface="Wingdings" pitchFamily="2" charset="2"/>
              </a:rPr>
              <a:t> </a:t>
            </a:r>
            <a:r>
              <a:rPr lang="en-US" sz="2000" b="0" cap="none" baseline="0" dirty="0" err="1" smtClean="0">
                <a:solidFill>
                  <a:schemeClr val="tx1"/>
                </a:solidFill>
                <a:latin typeface="Arial" charset="0"/>
                <a:sym typeface="Wingdings" pitchFamily="2" charset="2"/>
              </a:rPr>
              <a:t>automatische</a:t>
            </a:r>
            <a:r>
              <a:rPr lang="en-US" sz="2000" b="0" cap="none" baseline="0" dirty="0" smtClean="0">
                <a:solidFill>
                  <a:schemeClr val="tx1"/>
                </a:solidFill>
                <a:latin typeface="Arial" charset="0"/>
                <a:sym typeface="Wingdings" pitchFamily="2" charset="2"/>
              </a:rPr>
              <a:t>- </a:t>
            </a:r>
            <a:r>
              <a:rPr lang="en-US" sz="2000" b="0" cap="none" baseline="0" dirty="0" err="1" smtClean="0">
                <a:solidFill>
                  <a:schemeClr val="tx1"/>
                </a:solidFill>
                <a:latin typeface="Arial" charset="0"/>
                <a:sym typeface="Wingdings" pitchFamily="2" charset="2"/>
              </a:rPr>
              <a:t>programmeer</a:t>
            </a:r>
            <a:r>
              <a:rPr lang="en-US" sz="2000" b="0" cap="none" baseline="0" dirty="0" smtClean="0">
                <a:solidFill>
                  <a:schemeClr val="tx1"/>
                </a:solidFill>
                <a:latin typeface="Arial" charset="0"/>
                <a:sym typeface="Wingdings" pitchFamily="2" charset="2"/>
              </a:rPr>
              <a:t> </a:t>
            </a:r>
            <a:r>
              <a:rPr lang="en-US" sz="2000" b="0" cap="none" baseline="0" dirty="0" err="1" smtClean="0">
                <a:solidFill>
                  <a:schemeClr val="tx1"/>
                </a:solidFill>
                <a:latin typeface="Arial" charset="0"/>
                <a:sym typeface="Wingdings" pitchFamily="2" charset="2"/>
              </a:rPr>
              <a:t>functie</a:t>
            </a:r>
            <a:r>
              <a:rPr lang="en-US" sz="2000" b="0" cap="none" baseline="0" dirty="0" smtClean="0">
                <a:solidFill>
                  <a:schemeClr val="tx1"/>
                </a:solidFill>
                <a:latin typeface="Arial" charset="0"/>
                <a:sym typeface="Wingdings" pitchFamily="2" charset="2"/>
              </a:rPr>
              <a:t> </a:t>
            </a:r>
            <a:endParaRPr lang="en-US" sz="2000" b="1" cap="all" dirty="0" smtClean="0">
              <a:solidFill>
                <a:srgbClr val="DE0073"/>
              </a:solidFill>
              <a:latin typeface="Arial Black"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514350" indent="-514350">
              <a:buFont typeface="+mj-lt"/>
              <a:buAutoNum type="arabicPeriod"/>
              <a:defRPr/>
            </a:pPr>
            <a:r>
              <a:rPr lang="en-US" dirty="0" err="1" smtClean="0">
                <a:solidFill>
                  <a:srgbClr val="DE0073"/>
                </a:solidFill>
                <a:latin typeface="Trebuchet MS" pitchFamily="34" charset="0"/>
              </a:rPr>
              <a:t>Slimme</a:t>
            </a:r>
            <a:r>
              <a:rPr lang="en-US" dirty="0" smtClean="0">
                <a:solidFill>
                  <a:srgbClr val="DE0073"/>
                </a:solidFill>
                <a:latin typeface="Trebuchet MS" pitchFamily="34" charset="0"/>
              </a:rPr>
              <a:t> </a:t>
            </a:r>
            <a:r>
              <a:rPr lang="en-US" dirty="0" err="1" smtClean="0">
                <a:solidFill>
                  <a:srgbClr val="DE0073"/>
                </a:solidFill>
                <a:latin typeface="Trebuchet MS" pitchFamily="34" charset="0"/>
              </a:rPr>
              <a:t>netten</a:t>
            </a:r>
            <a:r>
              <a:rPr lang="en-US" dirty="0" smtClean="0">
                <a:solidFill>
                  <a:srgbClr val="DE0073"/>
                </a:solidFill>
                <a:latin typeface="Trebuchet MS" pitchFamily="34" charset="0"/>
              </a:rPr>
              <a:t> </a:t>
            </a:r>
            <a:r>
              <a:rPr lang="en-US" dirty="0" err="1" smtClean="0">
                <a:solidFill>
                  <a:srgbClr val="DE0073"/>
                </a:solidFill>
                <a:latin typeface="Trebuchet MS" pitchFamily="34" charset="0"/>
              </a:rPr>
              <a:t>zijn</a:t>
            </a:r>
            <a:r>
              <a:rPr lang="en-US" dirty="0" smtClean="0">
                <a:solidFill>
                  <a:srgbClr val="DE0073"/>
                </a:solidFill>
                <a:latin typeface="Trebuchet MS" pitchFamily="34" charset="0"/>
              </a:rPr>
              <a:t> </a:t>
            </a:r>
            <a:r>
              <a:rPr lang="en-US" dirty="0" err="1" smtClean="0">
                <a:solidFill>
                  <a:srgbClr val="DE0073"/>
                </a:solidFill>
                <a:latin typeface="Trebuchet MS" pitchFamily="34" charset="0"/>
              </a:rPr>
              <a:t>alleen</a:t>
            </a:r>
            <a:r>
              <a:rPr lang="en-US" dirty="0" smtClean="0">
                <a:solidFill>
                  <a:srgbClr val="DE0073"/>
                </a:solidFill>
                <a:latin typeface="Trebuchet MS" pitchFamily="34" charset="0"/>
              </a:rPr>
              <a:t> </a:t>
            </a:r>
            <a:r>
              <a:rPr lang="en-US" dirty="0" err="1" smtClean="0">
                <a:solidFill>
                  <a:srgbClr val="DE0073"/>
                </a:solidFill>
                <a:latin typeface="Trebuchet MS" pitchFamily="34" charset="0"/>
              </a:rPr>
              <a:t>een</a:t>
            </a:r>
            <a:r>
              <a:rPr lang="en-US" dirty="0" smtClean="0">
                <a:solidFill>
                  <a:srgbClr val="DE0073"/>
                </a:solidFill>
                <a:latin typeface="Trebuchet MS" pitchFamily="34" charset="0"/>
              </a:rPr>
              <a:t> </a:t>
            </a:r>
            <a:r>
              <a:rPr lang="en-US" dirty="0" err="1" smtClean="0">
                <a:solidFill>
                  <a:srgbClr val="DE0073"/>
                </a:solidFill>
                <a:latin typeface="Trebuchet MS" pitchFamily="34" charset="0"/>
              </a:rPr>
              <a:t>succes</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als</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er</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draagvlak</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voor</a:t>
            </a:r>
            <a:r>
              <a:rPr lang="en-US" baseline="0" dirty="0" smtClean="0">
                <a:solidFill>
                  <a:srgbClr val="DE0073"/>
                </a:solidFill>
                <a:latin typeface="Trebuchet MS" pitchFamily="34" charset="0"/>
              </a:rPr>
              <a:t> is, in Jouw </a:t>
            </a:r>
            <a:r>
              <a:rPr lang="en-US" baseline="0" dirty="0" err="1" smtClean="0">
                <a:solidFill>
                  <a:srgbClr val="DE0073"/>
                </a:solidFill>
                <a:latin typeface="Trebuchet MS" pitchFamily="34" charset="0"/>
              </a:rPr>
              <a:t>Energie</a:t>
            </a:r>
            <a:r>
              <a:rPr lang="en-US" baseline="0" dirty="0" smtClean="0">
                <a:solidFill>
                  <a:srgbClr val="DE0073"/>
                </a:solidFill>
                <a:latin typeface="Trebuchet MS" pitchFamily="34" charset="0"/>
              </a:rPr>
              <a:t> Moment is </a:t>
            </a:r>
            <a:r>
              <a:rPr lang="en-US" baseline="0" dirty="0" err="1" smtClean="0">
                <a:solidFill>
                  <a:srgbClr val="DE0073"/>
                </a:solidFill>
                <a:latin typeface="Trebuchet MS" pitchFamily="34" charset="0"/>
              </a:rPr>
              <a:t>er</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draagvlak</a:t>
            </a:r>
            <a:r>
              <a:rPr lang="en-US" baseline="0" dirty="0" smtClean="0">
                <a:solidFill>
                  <a:srgbClr val="DE0073"/>
                </a:solidFill>
                <a:latin typeface="Trebuchet MS" pitchFamily="34" charset="0"/>
              </a:rPr>
              <a:t>. </a:t>
            </a:r>
          </a:p>
          <a:p>
            <a:pPr marL="514350" indent="-514350">
              <a:buFont typeface="+mj-lt"/>
              <a:buAutoNum type="arabicPeriod"/>
              <a:defRPr/>
            </a:pPr>
            <a:r>
              <a:rPr lang="en-US" baseline="0" dirty="0" err="1" smtClean="0">
                <a:solidFill>
                  <a:srgbClr val="DE0073"/>
                </a:solidFill>
                <a:latin typeface="Trebuchet MS" pitchFamily="34" charset="0"/>
              </a:rPr>
              <a:t>Slimme</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netten</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zijn</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alleen</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een</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succes</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als</a:t>
            </a:r>
            <a:r>
              <a:rPr lang="en-US" baseline="0" dirty="0" smtClean="0">
                <a:solidFill>
                  <a:srgbClr val="DE0073"/>
                </a:solidFill>
                <a:latin typeface="Trebuchet MS" pitchFamily="34" charset="0"/>
              </a:rPr>
              <a:t> het </a:t>
            </a:r>
            <a:r>
              <a:rPr lang="en-US" baseline="0" dirty="0" err="1" smtClean="0">
                <a:solidFill>
                  <a:srgbClr val="DE0073"/>
                </a:solidFill>
                <a:latin typeface="Trebuchet MS" pitchFamily="34" charset="0"/>
              </a:rPr>
              <a:t>mogelijk</a:t>
            </a:r>
            <a:r>
              <a:rPr lang="en-US" baseline="0" dirty="0" smtClean="0">
                <a:solidFill>
                  <a:srgbClr val="DE0073"/>
                </a:solidFill>
                <a:latin typeface="Trebuchet MS" pitchFamily="34" charset="0"/>
              </a:rPr>
              <a:t> is </a:t>
            </a:r>
            <a:r>
              <a:rPr lang="en-US" baseline="0" dirty="0" err="1" smtClean="0">
                <a:solidFill>
                  <a:srgbClr val="DE0073"/>
                </a:solidFill>
                <a:latin typeface="Trebuchet MS" pitchFamily="34" charset="0"/>
              </a:rPr>
              <a:t>verbruik</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te</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verschuiven</a:t>
            </a:r>
            <a:r>
              <a:rPr lang="en-US" baseline="0" dirty="0" smtClean="0">
                <a:solidFill>
                  <a:srgbClr val="DE0073"/>
                </a:solidFill>
                <a:latin typeface="Trebuchet MS" pitchFamily="34" charset="0"/>
              </a:rPr>
              <a:t>, in Jouw </a:t>
            </a:r>
            <a:r>
              <a:rPr lang="en-US" baseline="0" dirty="0" err="1" smtClean="0">
                <a:solidFill>
                  <a:srgbClr val="DE0073"/>
                </a:solidFill>
                <a:latin typeface="Trebuchet MS" pitchFamily="34" charset="0"/>
              </a:rPr>
              <a:t>Energie</a:t>
            </a:r>
            <a:r>
              <a:rPr lang="en-US" baseline="0" dirty="0" smtClean="0">
                <a:solidFill>
                  <a:srgbClr val="DE0073"/>
                </a:solidFill>
                <a:latin typeface="Trebuchet MS" pitchFamily="34" charset="0"/>
              </a:rPr>
              <a:t> Moment </a:t>
            </a:r>
            <a:r>
              <a:rPr lang="en-US" baseline="0" dirty="0" err="1" smtClean="0">
                <a:solidFill>
                  <a:srgbClr val="DE0073"/>
                </a:solidFill>
                <a:latin typeface="Trebuchet MS" pitchFamily="34" charset="0"/>
              </a:rPr>
              <a:t>zien</a:t>
            </a:r>
            <a:r>
              <a:rPr lang="en-US" baseline="0" dirty="0" smtClean="0">
                <a:solidFill>
                  <a:srgbClr val="DE0073"/>
                </a:solidFill>
                <a:latin typeface="Trebuchet MS" pitchFamily="34" charset="0"/>
              </a:rPr>
              <a:t> we al </a:t>
            </a:r>
            <a:r>
              <a:rPr lang="en-US" baseline="0" dirty="0" err="1" smtClean="0">
                <a:solidFill>
                  <a:srgbClr val="DE0073"/>
                </a:solidFill>
                <a:latin typeface="Trebuchet MS" pitchFamily="34" charset="0"/>
              </a:rPr>
              <a:t>een</a:t>
            </a:r>
            <a:r>
              <a:rPr lang="en-US" baseline="0" dirty="0" smtClean="0">
                <a:solidFill>
                  <a:srgbClr val="DE0073"/>
                </a:solidFill>
                <a:latin typeface="Trebuchet MS" pitchFamily="34" charset="0"/>
              </a:rPr>
              <a:t> </a:t>
            </a:r>
            <a:r>
              <a:rPr lang="en-US" baseline="0" dirty="0" err="1" smtClean="0">
                <a:solidFill>
                  <a:srgbClr val="DE0073"/>
                </a:solidFill>
                <a:latin typeface="Trebuchet MS" pitchFamily="34" charset="0"/>
              </a:rPr>
              <a:t>verschuiving</a:t>
            </a:r>
            <a:r>
              <a:rPr lang="en-US" baseline="0" dirty="0" smtClean="0">
                <a:solidFill>
                  <a:srgbClr val="DE0073"/>
                </a:solidFill>
                <a:latin typeface="Trebuchet MS" pitchFamily="34" charset="0"/>
              </a:rPr>
              <a:t> van </a:t>
            </a:r>
            <a:r>
              <a:rPr lang="en-US" baseline="0" dirty="0" err="1" smtClean="0">
                <a:solidFill>
                  <a:srgbClr val="DE0073"/>
                </a:solidFill>
                <a:latin typeface="Trebuchet MS" pitchFamily="34" charset="0"/>
              </a:rPr>
              <a:t>verbruik</a:t>
            </a:r>
            <a:r>
              <a:rPr lang="en-US" baseline="0" dirty="0" smtClean="0">
                <a:solidFill>
                  <a:srgbClr val="DE0073"/>
                </a:solidFill>
                <a:latin typeface="Trebuchet MS" pitchFamily="34" charset="0"/>
              </a:rPr>
              <a:t>. </a:t>
            </a:r>
            <a:endParaRPr lang="nl-NL" dirty="0" smtClean="0">
              <a:solidFill>
                <a:srgbClr val="DE0073"/>
              </a:solidFill>
              <a:latin typeface="Trebuchet MS" pitchFamily="34" charset="0"/>
            </a:endParaRPr>
          </a:p>
          <a:p>
            <a:pPr marL="514350" indent="-514350">
              <a:buFont typeface="+mj-lt"/>
              <a:buAutoNum type="arabicPeriod"/>
              <a:defRPr/>
            </a:pPr>
            <a:r>
              <a:rPr lang="nl-NL" dirty="0" smtClean="0">
                <a:solidFill>
                  <a:srgbClr val="DE0073"/>
                </a:solidFill>
                <a:latin typeface="Trebuchet MS" pitchFamily="34" charset="0"/>
              </a:rPr>
              <a:t>De belangrijkste motivatie</a:t>
            </a:r>
            <a:r>
              <a:rPr lang="nl-NL" baseline="0" dirty="0" smtClean="0">
                <a:solidFill>
                  <a:srgbClr val="DE0073"/>
                </a:solidFill>
                <a:latin typeface="Trebuchet MS" pitchFamily="34" charset="0"/>
              </a:rPr>
              <a:t> voor deelname aan de pilot is g</a:t>
            </a:r>
            <a:r>
              <a:rPr lang="nl-NL" dirty="0" smtClean="0">
                <a:solidFill>
                  <a:srgbClr val="DE0073"/>
                </a:solidFill>
                <a:latin typeface="Trebuchet MS" pitchFamily="34" charset="0"/>
              </a:rPr>
              <a:t>eld</a:t>
            </a:r>
          </a:p>
          <a:p>
            <a:endParaRPr lang="nl-NL" dirty="0"/>
          </a:p>
        </p:txBody>
      </p:sp>
      <p:sp>
        <p:nvSpPr>
          <p:cNvPr id="4" name="Tijdelijke aanduiding voor dianummer 3"/>
          <p:cNvSpPr>
            <a:spLocks noGrp="1"/>
          </p:cNvSpPr>
          <p:nvPr>
            <p:ph type="sldNum" sz="quarter" idx="10"/>
          </p:nvPr>
        </p:nvSpPr>
        <p:spPr/>
        <p:txBody>
          <a:bodyPr/>
          <a:lstStyle/>
          <a:p>
            <a:fld id="{CF653753-29AE-4E98-839C-49F914A0CCA7}" type="slidenum">
              <a:rPr lang="nl-NL" smtClean="0"/>
              <a:pPr/>
              <a:t>6</a:t>
            </a:fld>
            <a:endParaRPr lang="nl-NL"/>
          </a:p>
        </p:txBody>
      </p:sp>
    </p:spTree>
    <p:extLst>
      <p:ext uri="{BB962C8B-B14F-4D97-AF65-F5344CB8AC3E}">
        <p14:creationId xmlns:p14="http://schemas.microsoft.com/office/powerpoint/2010/main" val="3638123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dirty="0" smtClean="0"/>
              <a:t>JEM is leuk, waardevol en belangrijk , aldus de deelnemers. </a:t>
            </a:r>
          </a:p>
        </p:txBody>
      </p:sp>
      <p:sp>
        <p:nvSpPr>
          <p:cNvPr id="4" name="Tijdelijke aanduiding voor dianummer 3"/>
          <p:cNvSpPr>
            <a:spLocks noGrp="1"/>
          </p:cNvSpPr>
          <p:nvPr>
            <p:ph type="sldNum" sz="quarter" idx="10"/>
          </p:nvPr>
        </p:nvSpPr>
        <p:spPr/>
        <p:txBody>
          <a:bodyPr/>
          <a:lstStyle/>
          <a:p>
            <a:fld id="{CF653753-29AE-4E98-839C-49F914A0CCA7}" type="slidenum">
              <a:rPr lang="nl-NL" smtClean="0"/>
              <a:pPr/>
              <a:t>7</a:t>
            </a:fld>
            <a:endParaRPr lang="nl-NL"/>
          </a:p>
        </p:txBody>
      </p:sp>
    </p:spTree>
    <p:extLst>
      <p:ext uri="{BB962C8B-B14F-4D97-AF65-F5344CB8AC3E}">
        <p14:creationId xmlns:p14="http://schemas.microsoft.com/office/powerpoint/2010/main" val="2725080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smtClean="0"/>
              <a:t>Deelnemers</a:t>
            </a:r>
            <a:r>
              <a:rPr lang="nl-NL" baseline="0" dirty="0" smtClean="0"/>
              <a:t> geven met name aan het witgoed te verplaatsen naar gunstige momenten (meer dan 50% zegt dat vaak tot bijna altijd te doen)</a:t>
            </a:r>
          </a:p>
          <a:p>
            <a:pPr marL="171450" indent="-171450">
              <a:buFontTx/>
              <a:buChar char="-"/>
            </a:pPr>
            <a:r>
              <a:rPr lang="en-US" baseline="0" dirty="0" err="1" smtClean="0"/>
              <a:t>Dit</a:t>
            </a:r>
            <a:r>
              <a:rPr lang="en-US" baseline="0" dirty="0" smtClean="0"/>
              <a:t> is </a:t>
            </a:r>
            <a:r>
              <a:rPr lang="en-US" baseline="0" dirty="0" err="1" smtClean="0"/>
              <a:t>ook</a:t>
            </a:r>
            <a:r>
              <a:rPr lang="en-US" baseline="0" dirty="0" smtClean="0"/>
              <a:t> </a:t>
            </a:r>
            <a:r>
              <a:rPr lang="en-US" baseline="0" dirty="0" err="1" smtClean="0"/>
              <a:t>zichtbaar</a:t>
            </a:r>
            <a:r>
              <a:rPr lang="en-US" baseline="0" dirty="0" smtClean="0"/>
              <a:t> in het </a:t>
            </a:r>
            <a:r>
              <a:rPr lang="en-US" baseline="0" dirty="0" err="1" smtClean="0"/>
              <a:t>wasmachine</a:t>
            </a:r>
            <a:r>
              <a:rPr lang="en-US" baseline="0" dirty="0" smtClean="0"/>
              <a:t> </a:t>
            </a:r>
            <a:r>
              <a:rPr lang="en-US" baseline="0" dirty="0" err="1" smtClean="0"/>
              <a:t>vebruik</a:t>
            </a:r>
            <a:r>
              <a:rPr lang="en-US" baseline="0" dirty="0" smtClean="0"/>
              <a:t> </a:t>
            </a:r>
            <a:r>
              <a:rPr lang="en-US" baseline="0" dirty="0" smtClean="0">
                <a:sym typeface="Wingdings" pitchFamily="2" charset="2"/>
              </a:rPr>
              <a:t> </a:t>
            </a:r>
            <a:r>
              <a:rPr lang="en-US" baseline="0" dirty="0" err="1" smtClean="0">
                <a:sym typeface="Wingdings" pitchFamily="2" charset="2"/>
              </a:rPr>
              <a:t>zie</a:t>
            </a:r>
            <a:r>
              <a:rPr lang="en-US" baseline="0" dirty="0" smtClean="0">
                <a:sym typeface="Wingdings" pitchFamily="2" charset="2"/>
              </a:rPr>
              <a:t> </a:t>
            </a:r>
            <a:r>
              <a:rPr lang="en-US" baseline="0" dirty="0" err="1" smtClean="0">
                <a:sym typeface="Wingdings" pitchFamily="2" charset="2"/>
              </a:rPr>
              <a:t>plaatjes</a:t>
            </a:r>
            <a:r>
              <a:rPr lang="en-US" baseline="0" dirty="0" smtClean="0">
                <a:sym typeface="Wingdings" pitchFamily="2" charset="2"/>
              </a:rPr>
              <a:t> </a:t>
            </a:r>
          </a:p>
          <a:p>
            <a:pPr marL="171450" indent="-171450">
              <a:buFontTx/>
              <a:buChar char="-"/>
            </a:pPr>
            <a:r>
              <a:rPr lang="en-US" baseline="0" dirty="0" err="1" smtClean="0">
                <a:sym typeface="Wingdings" pitchFamily="2" charset="2"/>
              </a:rPr>
              <a:t>Overige</a:t>
            </a:r>
            <a:r>
              <a:rPr lang="en-US" baseline="0" dirty="0" smtClean="0">
                <a:sym typeface="Wingdings" pitchFamily="2" charset="2"/>
              </a:rPr>
              <a:t> </a:t>
            </a:r>
            <a:r>
              <a:rPr lang="en-US" baseline="0" dirty="0" err="1" smtClean="0">
                <a:sym typeface="Wingdings" pitchFamily="2" charset="2"/>
              </a:rPr>
              <a:t>apparaten</a:t>
            </a:r>
            <a:r>
              <a:rPr lang="en-US" baseline="0" dirty="0" smtClean="0">
                <a:sym typeface="Wingdings" pitchFamily="2" charset="2"/>
              </a:rPr>
              <a:t> </a:t>
            </a:r>
            <a:r>
              <a:rPr lang="en-US" baseline="0" dirty="0" err="1" smtClean="0">
                <a:sym typeface="Wingdings" pitchFamily="2" charset="2"/>
              </a:rPr>
              <a:t>worden</a:t>
            </a:r>
            <a:r>
              <a:rPr lang="en-US" baseline="0" dirty="0" smtClean="0">
                <a:sym typeface="Wingdings" pitchFamily="2" charset="2"/>
              </a:rPr>
              <a:t> minder </a:t>
            </a:r>
            <a:r>
              <a:rPr lang="en-US" baseline="0" dirty="0" err="1" smtClean="0">
                <a:sym typeface="Wingdings" pitchFamily="2" charset="2"/>
              </a:rPr>
              <a:t>gebruikt</a:t>
            </a:r>
            <a:r>
              <a:rPr lang="en-US" baseline="0" dirty="0" smtClean="0">
                <a:sym typeface="Wingdings" pitchFamily="2" charset="2"/>
              </a:rPr>
              <a:t>. </a:t>
            </a:r>
            <a:r>
              <a:rPr lang="en-US" baseline="0" dirty="0" err="1" smtClean="0">
                <a:sym typeface="Wingdings" pitchFamily="2" charset="2"/>
              </a:rPr>
              <a:t>Wel</a:t>
            </a:r>
            <a:r>
              <a:rPr lang="en-US" baseline="0" dirty="0" smtClean="0">
                <a:sym typeface="Wingdings" pitchFamily="2" charset="2"/>
              </a:rPr>
              <a:t> </a:t>
            </a:r>
            <a:r>
              <a:rPr lang="en-US" baseline="0" dirty="0" err="1" smtClean="0">
                <a:sym typeface="Wingdings" pitchFamily="2" charset="2"/>
              </a:rPr>
              <a:t>een</a:t>
            </a:r>
            <a:r>
              <a:rPr lang="en-US" baseline="0" dirty="0" smtClean="0">
                <a:sym typeface="Wingdings" pitchFamily="2" charset="2"/>
              </a:rPr>
              <a:t> </a:t>
            </a:r>
            <a:r>
              <a:rPr lang="en-US" baseline="0" dirty="0" err="1" smtClean="0">
                <a:sym typeface="Wingdings" pitchFamily="2" charset="2"/>
              </a:rPr>
              <a:t>enkeling</a:t>
            </a:r>
            <a:r>
              <a:rPr lang="en-US" baseline="0" dirty="0" smtClean="0">
                <a:sym typeface="Wingdings" pitchFamily="2" charset="2"/>
              </a:rPr>
              <a:t> </a:t>
            </a:r>
            <a:r>
              <a:rPr lang="nl-NL" baseline="0" dirty="0" smtClean="0"/>
              <a:t>(bijna 20% zegt dat vaak tot bijna altijd te doen) houdt rekening met het moment dat ze apparatuur opladen. Uit een interview kwam een mooi voorbeeld met de elektrische fiets waar de deelnemer een tijdschakelaar op had aangesloten, zodat de fiets ging laden op gunstige momenten.</a:t>
            </a:r>
          </a:p>
          <a:p>
            <a:pPr marL="171450" indent="-171450">
              <a:buFontTx/>
              <a:buChar char="-"/>
            </a:pPr>
            <a:r>
              <a:rPr lang="en-US" baseline="0" dirty="0" smtClean="0"/>
              <a:t>Het effect van het </a:t>
            </a:r>
            <a:r>
              <a:rPr lang="en-US" baseline="0" dirty="0" err="1" smtClean="0"/>
              <a:t>verschuiven</a:t>
            </a:r>
            <a:r>
              <a:rPr lang="en-US" baseline="0" dirty="0" smtClean="0"/>
              <a:t> van de </a:t>
            </a:r>
            <a:r>
              <a:rPr lang="en-US" baseline="0" dirty="0" err="1" smtClean="0"/>
              <a:t>andere</a:t>
            </a:r>
            <a:r>
              <a:rPr lang="en-US" baseline="0" dirty="0" smtClean="0"/>
              <a:t> </a:t>
            </a:r>
            <a:r>
              <a:rPr lang="en-US" baseline="0" dirty="0" err="1" smtClean="0"/>
              <a:t>apparaten</a:t>
            </a:r>
            <a:r>
              <a:rPr lang="en-US" baseline="0" dirty="0" smtClean="0"/>
              <a:t> </a:t>
            </a:r>
            <a:r>
              <a:rPr lang="en-US" baseline="0" dirty="0" err="1" smtClean="0"/>
              <a:t>kunnen</a:t>
            </a:r>
            <a:r>
              <a:rPr lang="en-US" baseline="0" dirty="0" smtClean="0"/>
              <a:t> we </a:t>
            </a:r>
            <a:r>
              <a:rPr lang="en-US" baseline="0" dirty="0" err="1" smtClean="0"/>
              <a:t>kwantificeren</a:t>
            </a:r>
            <a:r>
              <a:rPr lang="en-US" baseline="0" dirty="0" smtClean="0"/>
              <a:t> met </a:t>
            </a:r>
            <a:r>
              <a:rPr lang="en-US" baseline="0" dirty="0" err="1" smtClean="0"/>
              <a:t>behulp</a:t>
            </a:r>
            <a:r>
              <a:rPr lang="en-US" baseline="0" dirty="0" smtClean="0"/>
              <a:t> van de </a:t>
            </a:r>
            <a:r>
              <a:rPr lang="en-US" baseline="0" dirty="0" err="1" smtClean="0"/>
              <a:t>slimme</a:t>
            </a:r>
            <a:r>
              <a:rPr lang="en-US" baseline="0" dirty="0" smtClean="0"/>
              <a:t> meter data </a:t>
            </a:r>
            <a:endParaRPr lang="nl-NL" dirty="0"/>
          </a:p>
        </p:txBody>
      </p:sp>
      <p:sp>
        <p:nvSpPr>
          <p:cNvPr id="4" name="Tijdelijke aanduiding voor dianummer 3"/>
          <p:cNvSpPr>
            <a:spLocks noGrp="1"/>
          </p:cNvSpPr>
          <p:nvPr>
            <p:ph type="sldNum" sz="quarter" idx="10"/>
          </p:nvPr>
        </p:nvSpPr>
        <p:spPr/>
        <p:txBody>
          <a:bodyPr/>
          <a:lstStyle/>
          <a:p>
            <a:fld id="{CF653753-29AE-4E98-839C-49F914A0CCA7}" type="slidenum">
              <a:rPr lang="nl-NL" smtClean="0"/>
              <a:pPr/>
              <a:t>8</a:t>
            </a:fld>
            <a:endParaRPr lang="nl-NL"/>
          </a:p>
        </p:txBody>
      </p:sp>
    </p:spTree>
    <p:extLst>
      <p:ext uri="{BB962C8B-B14F-4D97-AF65-F5344CB8AC3E}">
        <p14:creationId xmlns:p14="http://schemas.microsoft.com/office/powerpoint/2010/main" val="3168341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Wordt</a:t>
            </a:r>
            <a:r>
              <a:rPr lang="en-US" baseline="0" dirty="0" smtClean="0"/>
              <a:t> Jouw </a:t>
            </a:r>
            <a:r>
              <a:rPr lang="en-US" baseline="0" dirty="0" err="1" smtClean="0"/>
              <a:t>Energie</a:t>
            </a:r>
            <a:r>
              <a:rPr lang="en-US" baseline="0" dirty="0" smtClean="0"/>
              <a:t> Moment </a:t>
            </a:r>
            <a:r>
              <a:rPr lang="en-US" baseline="0" dirty="0" err="1" smtClean="0"/>
              <a:t>een</a:t>
            </a:r>
            <a:r>
              <a:rPr lang="en-US" baseline="0" dirty="0" smtClean="0"/>
              <a:t> routine; </a:t>
            </a:r>
            <a:r>
              <a:rPr lang="en-US" baseline="0" dirty="0" err="1" smtClean="0"/>
              <a:t>blijven</a:t>
            </a:r>
            <a:r>
              <a:rPr lang="en-US" baseline="0" dirty="0" smtClean="0"/>
              <a:t> </a:t>
            </a:r>
            <a:r>
              <a:rPr lang="en-US" baseline="0" dirty="0" err="1" smtClean="0"/>
              <a:t>mensen</a:t>
            </a:r>
            <a:r>
              <a:rPr lang="en-US" baseline="0" dirty="0" smtClean="0"/>
              <a:t> het </a:t>
            </a:r>
            <a:r>
              <a:rPr lang="en-US" baseline="0" dirty="0" err="1" smtClean="0"/>
              <a:t>nieuwe</a:t>
            </a:r>
            <a:r>
              <a:rPr lang="en-US" baseline="0" dirty="0" smtClean="0"/>
              <a:t> </a:t>
            </a:r>
            <a:r>
              <a:rPr lang="en-US" baseline="0" dirty="0" err="1" smtClean="0"/>
              <a:t>gedrag</a:t>
            </a:r>
            <a:r>
              <a:rPr lang="en-US" baseline="0" dirty="0" smtClean="0"/>
              <a:t> </a:t>
            </a:r>
            <a:r>
              <a:rPr lang="en-US" baseline="0" dirty="0" err="1" smtClean="0"/>
              <a:t>vertonen</a:t>
            </a:r>
            <a:r>
              <a:rPr lang="en-US" baseline="0" dirty="0" smtClean="0"/>
              <a:t> over </a:t>
            </a:r>
            <a:r>
              <a:rPr lang="en-US" baseline="0" dirty="0" err="1" smtClean="0"/>
              <a:t>een</a:t>
            </a:r>
            <a:r>
              <a:rPr lang="en-US" baseline="0" dirty="0" smtClean="0"/>
              <a:t> </a:t>
            </a:r>
            <a:r>
              <a:rPr lang="en-US" baseline="0" dirty="0" err="1" smtClean="0"/>
              <a:t>lange</a:t>
            </a:r>
            <a:r>
              <a:rPr lang="en-US" baseline="0" dirty="0" smtClean="0"/>
              <a:t> </a:t>
            </a:r>
            <a:r>
              <a:rPr lang="en-US" baseline="0" dirty="0" err="1" smtClean="0"/>
              <a:t>tijd</a:t>
            </a:r>
            <a:r>
              <a:rPr lang="en-US" baseline="0" dirty="0" smtClean="0"/>
              <a:t> </a:t>
            </a:r>
            <a:endParaRPr lang="nl-NL" dirty="0"/>
          </a:p>
        </p:txBody>
      </p:sp>
      <p:sp>
        <p:nvSpPr>
          <p:cNvPr id="4" name="Slide Number Placeholder 3"/>
          <p:cNvSpPr>
            <a:spLocks noGrp="1"/>
          </p:cNvSpPr>
          <p:nvPr>
            <p:ph type="sldNum" sz="quarter" idx="10"/>
          </p:nvPr>
        </p:nvSpPr>
        <p:spPr/>
        <p:txBody>
          <a:bodyPr/>
          <a:lstStyle/>
          <a:p>
            <a:fld id="{CF653753-29AE-4E98-839C-49F914A0CCA7}" type="slidenum">
              <a:rPr lang="nl-NL" smtClean="0"/>
              <a:pPr/>
              <a:t>12</a:t>
            </a:fld>
            <a:endParaRPr lang="nl-NL"/>
          </a:p>
        </p:txBody>
      </p:sp>
    </p:spTree>
    <p:extLst>
      <p:ext uri="{BB962C8B-B14F-4D97-AF65-F5344CB8AC3E}">
        <p14:creationId xmlns:p14="http://schemas.microsoft.com/office/powerpoint/2010/main" val="2112065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Het </a:t>
            </a:r>
            <a:r>
              <a:rPr lang="en-US" dirty="0" err="1" smtClean="0"/>
              <a:t>totale</a:t>
            </a:r>
            <a:r>
              <a:rPr lang="en-US" baseline="0" dirty="0" smtClean="0"/>
              <a:t> effect van Jouw </a:t>
            </a:r>
            <a:r>
              <a:rPr lang="en-US" baseline="0" dirty="0" err="1" smtClean="0"/>
              <a:t>Energie</a:t>
            </a:r>
            <a:r>
              <a:rPr lang="en-US" baseline="0" dirty="0" smtClean="0"/>
              <a:t> Moment </a:t>
            </a:r>
            <a:r>
              <a:rPr lang="en-US" baseline="0" dirty="0" err="1" smtClean="0"/>
              <a:t>kwantificeren</a:t>
            </a:r>
            <a:r>
              <a:rPr lang="en-US" baseline="0" dirty="0" smtClean="0"/>
              <a:t> </a:t>
            </a:r>
            <a:r>
              <a:rPr lang="en-US" baseline="0" dirty="0" err="1" smtClean="0"/>
              <a:t>o.b.v</a:t>
            </a:r>
            <a:r>
              <a:rPr lang="en-US" baseline="0" dirty="0" smtClean="0"/>
              <a:t>. de </a:t>
            </a:r>
            <a:r>
              <a:rPr lang="en-US" baseline="0" dirty="0" err="1" smtClean="0"/>
              <a:t>slimme</a:t>
            </a:r>
            <a:r>
              <a:rPr lang="en-US" baseline="0" dirty="0" smtClean="0"/>
              <a:t> meter data en </a:t>
            </a:r>
            <a:r>
              <a:rPr lang="en-US" baseline="0" dirty="0" err="1" smtClean="0"/>
              <a:t>een</a:t>
            </a:r>
            <a:r>
              <a:rPr lang="en-US" baseline="0" dirty="0" smtClean="0"/>
              <a:t> </a:t>
            </a:r>
            <a:r>
              <a:rPr lang="en-US" baseline="0" dirty="0" err="1" smtClean="0"/>
              <a:t>referentie</a:t>
            </a:r>
            <a:r>
              <a:rPr lang="en-US" baseline="0" dirty="0" smtClean="0"/>
              <a:t>. </a:t>
            </a:r>
          </a:p>
          <a:p>
            <a:endParaRPr lang="nl-NL" dirty="0"/>
          </a:p>
        </p:txBody>
      </p:sp>
      <p:sp>
        <p:nvSpPr>
          <p:cNvPr id="4" name="Slide Number Placeholder 3"/>
          <p:cNvSpPr>
            <a:spLocks noGrp="1"/>
          </p:cNvSpPr>
          <p:nvPr>
            <p:ph type="sldNum" sz="quarter" idx="10"/>
          </p:nvPr>
        </p:nvSpPr>
        <p:spPr/>
        <p:txBody>
          <a:bodyPr/>
          <a:lstStyle/>
          <a:p>
            <a:fld id="{CF653753-29AE-4E98-839C-49F914A0CCA7}" type="slidenum">
              <a:rPr lang="nl-NL" smtClean="0"/>
              <a:pPr/>
              <a:t>13</a:t>
            </a:fld>
            <a:endParaRPr lang="nl-NL"/>
          </a:p>
        </p:txBody>
      </p:sp>
    </p:spTree>
    <p:extLst>
      <p:ext uri="{BB962C8B-B14F-4D97-AF65-F5344CB8AC3E}">
        <p14:creationId xmlns:p14="http://schemas.microsoft.com/office/powerpoint/2010/main" val="3228535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2209800"/>
            <a:ext cx="9144000" cy="1821600"/>
            <a:chOff x="0" y="685800"/>
            <a:chExt cx="9144000" cy="1821600"/>
          </a:xfrm>
        </p:grpSpPr>
        <p:grpSp>
          <p:nvGrpSpPr>
            <p:cNvPr id="5" name="Group 4"/>
            <p:cNvGrpSpPr/>
            <p:nvPr userDrawn="1"/>
          </p:nvGrpSpPr>
          <p:grpSpPr>
            <a:xfrm>
              <a:off x="0" y="685800"/>
              <a:ext cx="8686800" cy="1368000"/>
              <a:chOff x="0" y="1981200"/>
              <a:chExt cx="9144000" cy="1368000"/>
            </a:xfrm>
          </p:grpSpPr>
          <p:sp>
            <p:nvSpPr>
              <p:cNvPr id="6" name="Right Triangle 5"/>
              <p:cNvSpPr/>
              <p:nvPr userDrawn="1"/>
            </p:nvSpPr>
            <p:spPr>
              <a:xfrm>
                <a:off x="7776000" y="1981200"/>
                <a:ext cx="1368000" cy="1368000"/>
              </a:xfrm>
              <a:prstGeom prst="rtTriangle">
                <a:avLst/>
              </a:prstGeom>
              <a:solidFill>
                <a:srgbClr val="DE00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1981200"/>
                <a:ext cx="7782000" cy="1368000"/>
              </a:xfrm>
              <a:prstGeom prst="rect">
                <a:avLst/>
              </a:prstGeom>
              <a:solidFill>
                <a:srgbClr val="DE00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endParaRPr lang="en-US"/>
              </a:p>
            </p:txBody>
          </p:sp>
        </p:grpSp>
        <p:sp>
          <p:nvSpPr>
            <p:cNvPr id="9" name="Right Triangle 8"/>
            <p:cNvSpPr/>
            <p:nvPr userDrawn="1"/>
          </p:nvSpPr>
          <p:spPr>
            <a:xfrm>
              <a:off x="8694000" y="2057400"/>
              <a:ext cx="450000" cy="450000"/>
            </a:xfrm>
            <a:prstGeom prst="rtTriangle">
              <a:avLst/>
            </a:prstGeom>
            <a:solidFill>
              <a:srgbClr val="BDD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2057400"/>
              <a:ext cx="8700000" cy="450000"/>
            </a:xfrm>
            <a:prstGeom prst="rect">
              <a:avLst/>
            </a:prstGeom>
            <a:solidFill>
              <a:srgbClr val="BDD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endParaRPr lang="en-US"/>
            </a:p>
          </p:txBody>
        </p:sp>
      </p:grpSp>
      <p:sp>
        <p:nvSpPr>
          <p:cNvPr id="3074" name="Rectangle 2"/>
          <p:cNvSpPr>
            <a:spLocks noGrp="1" noChangeArrowheads="1"/>
          </p:cNvSpPr>
          <p:nvPr>
            <p:ph type="ctrTitle"/>
          </p:nvPr>
        </p:nvSpPr>
        <p:spPr>
          <a:xfrm>
            <a:off x="762000" y="2209800"/>
            <a:ext cx="7488000" cy="1371600"/>
          </a:xfrm>
          <a:prstGeom prst="rect">
            <a:avLst/>
          </a:prstGeom>
        </p:spPr>
        <p:txBody>
          <a:bodyPr wrap="none" anchor="ctr" anchorCtr="0"/>
          <a:lstStyle>
            <a:lvl1pPr>
              <a:lnSpc>
                <a:spcPts val="4500"/>
              </a:lnSpc>
              <a:defRPr sz="4000" b="0" i="0" baseline="0">
                <a:solidFill>
                  <a:schemeClr val="bg1"/>
                </a:solidFill>
                <a:latin typeface="Trebuchet MS"/>
                <a:cs typeface="Trebuchet MS"/>
              </a:defRPr>
            </a:lvl1pPr>
          </a:lstStyle>
          <a:p>
            <a:pPr lvl="0"/>
            <a:r>
              <a:rPr lang="nl-NL" noProof="0" dirty="0" smtClean="0"/>
              <a:t>Click to edit Master title style</a:t>
            </a:r>
          </a:p>
        </p:txBody>
      </p:sp>
      <p:sp>
        <p:nvSpPr>
          <p:cNvPr id="3075" name="Rectangle 3"/>
          <p:cNvSpPr>
            <a:spLocks noGrp="1" noChangeArrowheads="1"/>
          </p:cNvSpPr>
          <p:nvPr>
            <p:ph type="subTitle" idx="1"/>
          </p:nvPr>
        </p:nvSpPr>
        <p:spPr>
          <a:xfrm>
            <a:off x="765696" y="3577800"/>
            <a:ext cx="7478712" cy="438600"/>
          </a:xfrm>
          <a:prstGeom prst="rect">
            <a:avLst/>
          </a:prstGeom>
        </p:spPr>
        <p:txBody>
          <a:bodyPr lIns="0" tIns="0" rIns="0" bIns="0" anchor="ctr">
            <a:normAutofit/>
          </a:bodyPr>
          <a:lstStyle>
            <a:lvl1pPr marL="0" indent="0">
              <a:lnSpc>
                <a:spcPct val="115000"/>
              </a:lnSpc>
              <a:buFont typeface="Wingdings 3" pitchFamily="18" charset="2"/>
              <a:buNone/>
              <a:defRPr sz="1800" baseline="0">
                <a:solidFill>
                  <a:schemeClr val="bg1"/>
                </a:solidFill>
                <a:latin typeface="Arial" pitchFamily="34" charset="0"/>
              </a:defRPr>
            </a:lvl1pPr>
          </a:lstStyle>
          <a:p>
            <a:pPr lvl="0"/>
            <a:r>
              <a:rPr lang="nl-NL" noProof="0" dirty="0" smtClean="0"/>
              <a:t>Click to edit Master subtitle style</a:t>
            </a:r>
          </a:p>
        </p:txBody>
      </p:sp>
      <p:pic>
        <p:nvPicPr>
          <p:cNvPr id="23" name="Picture 22" descr="Normaal-RGB.png"/>
          <p:cNvPicPr>
            <a:picLocks noChangeAspect="1"/>
          </p:cNvPicPr>
          <p:nvPr userDrawn="1"/>
        </p:nvPicPr>
        <p:blipFill>
          <a:blip r:embed="rId2"/>
          <a:stretch>
            <a:fillRect/>
          </a:stretch>
        </p:blipFill>
        <p:spPr>
          <a:xfrm>
            <a:off x="6019800" y="5394960"/>
            <a:ext cx="2895600" cy="1082040"/>
          </a:xfrm>
          <a:prstGeom prst="rect">
            <a:avLst/>
          </a:prstGeom>
        </p:spPr>
      </p:pic>
      <p:pic>
        <p:nvPicPr>
          <p:cNvPr id="11" name="Picture 3" descr="Logo_JE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162" y="5548387"/>
            <a:ext cx="2592289" cy="775186"/>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0888" y="188640"/>
            <a:ext cx="7935912" cy="1080120"/>
          </a:xfrm>
          <a:prstGeom prst="rect">
            <a:avLst/>
          </a:prstGeom>
        </p:spPr>
        <p:txBody>
          <a:bodyPr/>
          <a:lstStyle/>
          <a:p>
            <a:r>
              <a:rPr lang="nl-NL" smtClean="0"/>
              <a:t>Click to edit Master title style</a:t>
            </a:r>
            <a:endParaRPr lang="en-US"/>
          </a:p>
        </p:txBody>
      </p:sp>
      <p:sp>
        <p:nvSpPr>
          <p:cNvPr id="3" name="Text Placeholder 2"/>
          <p:cNvSpPr>
            <a:spLocks noGrp="1"/>
          </p:cNvSpPr>
          <p:nvPr>
            <p:ph type="body" idx="1" hasCustomPrompt="1"/>
          </p:nvPr>
        </p:nvSpPr>
        <p:spPr>
          <a:xfrm>
            <a:off x="762000" y="1828800"/>
            <a:ext cx="7620000" cy="3931200"/>
          </a:xfrm>
          <a:prstGeom prst="rect">
            <a:avLst/>
          </a:prstGeom>
        </p:spPr>
        <p:txBody>
          <a:bodyPr/>
          <a:lstStyle>
            <a:lvl1pPr marL="0" marR="0" indent="0" algn="l" defTabSz="914400" rtl="0" eaLnBrk="1" fontAlgn="base" latinLnBrk="0" hangingPunct="1">
              <a:lnSpc>
                <a:spcPts val="2600"/>
              </a:lnSpc>
              <a:spcBef>
                <a:spcPct val="0"/>
              </a:spcBef>
              <a:spcAft>
                <a:spcPts val="0"/>
              </a:spcAft>
              <a:buClr>
                <a:srgbClr val="DE0073"/>
              </a:buClr>
              <a:buSzPct val="80000"/>
              <a:buFont typeface="Wingdings 3" pitchFamily="18" charset="2"/>
              <a:buNone/>
              <a:tabLst/>
              <a:defRPr sz="1400">
                <a:solidFill>
                  <a:srgbClr val="635D63"/>
                </a:solidFill>
                <a:latin typeface="Arial" pitchFamily="34" charset="0"/>
                <a:cs typeface="Arial" pitchFamily="34" charset="0"/>
              </a:defRPr>
            </a:lvl1pPr>
            <a:lvl2pPr>
              <a:defRPr sz="1800">
                <a:solidFill>
                  <a:srgbClr val="DE0073"/>
                </a:solidFill>
                <a:latin typeface="Trebuchet MS" pitchFamily="34" charset="0"/>
              </a:defRPr>
            </a:lvl2pPr>
            <a:lvl3pPr>
              <a:defRPr/>
            </a:lvl3pPr>
            <a:lvl4pPr>
              <a:defRPr/>
            </a:lvl4pPr>
            <a:lvl5pPr>
              <a:defRPr/>
            </a:lvl5pPr>
          </a:lstStyle>
          <a:p>
            <a:pPr lvl="1"/>
            <a:r>
              <a:rPr lang="nl-NL" dirty="0" smtClean="0"/>
              <a:t>Titel</a:t>
            </a:r>
          </a:p>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Cras</a:t>
            </a:r>
            <a:r>
              <a:rPr lang="en-US" dirty="0" smtClean="0"/>
              <a:t> </a:t>
            </a:r>
            <a:r>
              <a:rPr lang="en-US" dirty="0" err="1" smtClean="0"/>
              <a:t>ornare</a:t>
            </a:r>
            <a:r>
              <a:rPr lang="en-US" dirty="0" smtClean="0"/>
              <a:t> dolor non dolor </a:t>
            </a:r>
            <a:r>
              <a:rPr lang="en-US" dirty="0" err="1" smtClean="0"/>
              <a:t>auctor</a:t>
            </a:r>
            <a:r>
              <a:rPr lang="en-US" dirty="0" smtClean="0"/>
              <a:t> a </a:t>
            </a:r>
            <a:r>
              <a:rPr lang="en-US" dirty="0" err="1" smtClean="0"/>
              <a:t>iaculis</a:t>
            </a:r>
            <a:r>
              <a:rPr lang="en-US" dirty="0" smtClean="0"/>
              <a:t> </a:t>
            </a:r>
            <a:r>
              <a:rPr lang="en-US" dirty="0" err="1" smtClean="0"/>
              <a:t>risus</a:t>
            </a:r>
            <a:r>
              <a:rPr lang="en-US" dirty="0" smtClean="0"/>
              <a:t> </a:t>
            </a:r>
            <a:r>
              <a:rPr lang="en-US" dirty="0" err="1" smtClean="0"/>
              <a:t>tincidunt</a:t>
            </a:r>
            <a:r>
              <a:rPr lang="en-US" dirty="0" smtClean="0"/>
              <a:t>. Nam non </a:t>
            </a:r>
            <a:r>
              <a:rPr lang="en-US" dirty="0" err="1" smtClean="0"/>
              <a:t>metus</a:t>
            </a:r>
            <a:r>
              <a:rPr lang="en-US" dirty="0" smtClean="0"/>
              <a:t> non </a:t>
            </a:r>
            <a:r>
              <a:rPr lang="en-US" dirty="0" err="1" smtClean="0"/>
              <a:t>eros</a:t>
            </a:r>
            <a:r>
              <a:rPr lang="en-US" dirty="0" smtClean="0"/>
              <a:t> </a:t>
            </a:r>
            <a:r>
              <a:rPr lang="en-US" dirty="0" err="1" smtClean="0"/>
              <a:t>malesuada</a:t>
            </a:r>
            <a:r>
              <a:rPr lang="en-US" dirty="0" smtClean="0"/>
              <a:t> </a:t>
            </a:r>
            <a:r>
              <a:rPr lang="en-US" dirty="0" err="1" smtClean="0"/>
              <a:t>sollicitudin</a:t>
            </a:r>
            <a:r>
              <a:rPr lang="en-US" dirty="0" smtClean="0"/>
              <a:t> </a:t>
            </a:r>
            <a:r>
              <a:rPr lang="en-US" dirty="0" err="1" smtClean="0"/>
              <a:t>vel</a:t>
            </a:r>
            <a:r>
              <a:rPr lang="en-US" dirty="0" smtClean="0"/>
              <a:t> in dui. </a:t>
            </a:r>
            <a:r>
              <a:rPr lang="en-US" dirty="0" err="1" smtClean="0"/>
              <a:t>Ut</a:t>
            </a:r>
            <a:r>
              <a:rPr lang="en-US" dirty="0" smtClean="0"/>
              <a:t> non </a:t>
            </a:r>
            <a:r>
              <a:rPr lang="en-US" dirty="0" err="1" smtClean="0"/>
              <a:t>ullamcorper</a:t>
            </a:r>
            <a:r>
              <a:rPr lang="en-US" dirty="0" smtClean="0"/>
              <a:t> </a:t>
            </a:r>
            <a:r>
              <a:rPr lang="en-US" dirty="0" err="1" smtClean="0"/>
              <a:t>neque</a:t>
            </a:r>
            <a:r>
              <a:rPr lang="en-US" dirty="0" smtClean="0"/>
              <a:t>. </a:t>
            </a:r>
            <a:r>
              <a:rPr lang="en-US" dirty="0" err="1" smtClean="0"/>
              <a:t>Vestibulum</a:t>
            </a:r>
            <a:r>
              <a:rPr lang="en-US" dirty="0" smtClean="0"/>
              <a:t> </a:t>
            </a:r>
            <a:r>
              <a:rPr lang="en-US" dirty="0" err="1" smtClean="0"/>
              <a:t>suscipit</a:t>
            </a:r>
            <a:r>
              <a:rPr lang="en-US" dirty="0" smtClean="0"/>
              <a:t> </a:t>
            </a:r>
            <a:r>
              <a:rPr lang="en-US" dirty="0" err="1" smtClean="0"/>
              <a:t>adipiscing</a:t>
            </a:r>
            <a:r>
              <a:rPr lang="en-US" dirty="0" smtClean="0"/>
              <a:t> </a:t>
            </a:r>
            <a:r>
              <a:rPr lang="en-US" dirty="0" err="1" smtClean="0"/>
              <a:t>sem</a:t>
            </a:r>
            <a:r>
              <a:rPr lang="en-US" dirty="0" smtClean="0"/>
              <a:t>, </a:t>
            </a:r>
            <a:r>
              <a:rPr lang="en-US" dirty="0" err="1" smtClean="0"/>
              <a:t>nec</a:t>
            </a:r>
            <a:r>
              <a:rPr lang="en-US" dirty="0" smtClean="0"/>
              <a:t> </a:t>
            </a:r>
            <a:r>
              <a:rPr lang="en-US" dirty="0" err="1" smtClean="0"/>
              <a:t>tristique</a:t>
            </a:r>
            <a:r>
              <a:rPr lang="en-US" dirty="0" smtClean="0"/>
              <a:t> </a:t>
            </a:r>
            <a:r>
              <a:rPr lang="en-US" dirty="0" err="1" smtClean="0"/>
              <a:t>neque</a:t>
            </a:r>
            <a:r>
              <a:rPr lang="en-US" dirty="0" smtClean="0"/>
              <a:t> </a:t>
            </a:r>
            <a:r>
              <a:rPr lang="en-US" dirty="0" err="1" smtClean="0"/>
              <a:t>accumsan</a:t>
            </a:r>
            <a:r>
              <a:rPr lang="en-US" dirty="0" smtClean="0"/>
              <a:t> at. </a:t>
            </a:r>
            <a:r>
              <a:rPr lang="en-US" dirty="0" err="1" smtClean="0"/>
              <a:t>Ut</a:t>
            </a:r>
            <a:r>
              <a:rPr lang="en-US" dirty="0" smtClean="0"/>
              <a:t> </a:t>
            </a:r>
            <a:r>
              <a:rPr lang="en-US" dirty="0" err="1" smtClean="0"/>
              <a:t>imperdiet</a:t>
            </a:r>
            <a:r>
              <a:rPr lang="en-US" dirty="0" smtClean="0"/>
              <a:t>, dui id </a:t>
            </a:r>
            <a:r>
              <a:rPr lang="en-US" dirty="0" err="1" smtClean="0"/>
              <a:t>egestas</a:t>
            </a:r>
            <a:r>
              <a:rPr lang="en-US" dirty="0" smtClean="0"/>
              <a:t> </a:t>
            </a:r>
            <a:r>
              <a:rPr lang="en-US" dirty="0" err="1" smtClean="0"/>
              <a:t>tincidunt</a:t>
            </a:r>
            <a:r>
              <a:rPr lang="en-US" dirty="0" smtClean="0"/>
              <a:t>, mi quam </a:t>
            </a:r>
            <a:r>
              <a:rPr lang="en-US" dirty="0" err="1" smtClean="0"/>
              <a:t>faucibus</a:t>
            </a:r>
            <a:r>
              <a:rPr lang="en-US" dirty="0" smtClean="0"/>
              <a:t> </a:t>
            </a:r>
            <a:r>
              <a:rPr lang="en-US" dirty="0" err="1" smtClean="0"/>
              <a:t>elit</a:t>
            </a:r>
            <a:r>
              <a:rPr lang="en-US" dirty="0" smtClean="0"/>
              <a:t>, sit </a:t>
            </a:r>
            <a:r>
              <a:rPr lang="en-US" dirty="0" err="1" smtClean="0"/>
              <a:t>amet</a:t>
            </a:r>
            <a:r>
              <a:rPr lang="en-US" dirty="0" smtClean="0"/>
              <a:t> </a:t>
            </a:r>
            <a:r>
              <a:rPr lang="en-US" dirty="0" err="1" smtClean="0"/>
              <a:t>pellentesque</a:t>
            </a:r>
            <a:r>
              <a:rPr lang="en-US" dirty="0" smtClean="0"/>
              <a:t> </a:t>
            </a:r>
            <a:r>
              <a:rPr lang="en-US" dirty="0" err="1" smtClean="0"/>
              <a:t>enim</a:t>
            </a:r>
            <a:r>
              <a:rPr lang="en-US" dirty="0" smtClean="0"/>
              <a:t> </a:t>
            </a:r>
            <a:r>
              <a:rPr lang="en-US" dirty="0" err="1" smtClean="0"/>
              <a:t>lectur</a:t>
            </a:r>
            <a:endParaRPr lang="en-US" dirty="0" smtClean="0"/>
          </a:p>
          <a:p>
            <a:pPr marL="0" marR="0" lvl="0" indent="0" algn="l" defTabSz="914400" rtl="0" eaLnBrk="1" fontAlgn="base" latinLnBrk="0" hangingPunct="1">
              <a:lnSpc>
                <a:spcPts val="2600"/>
              </a:lnSpc>
              <a:spcBef>
                <a:spcPct val="0"/>
              </a:spcBef>
              <a:spcAft>
                <a:spcPts val="0"/>
              </a:spcAft>
              <a:buClr>
                <a:srgbClr val="DE0073"/>
              </a:buClr>
              <a:buSzPct val="80000"/>
              <a:buFont typeface="Wingdings 3" pitchFamily="18" charset="2"/>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Cras</a:t>
            </a:r>
            <a:r>
              <a:rPr lang="en-US" dirty="0" smtClean="0"/>
              <a:t> </a:t>
            </a:r>
            <a:r>
              <a:rPr lang="en-US" dirty="0" err="1" smtClean="0"/>
              <a:t>ornare</a:t>
            </a:r>
            <a:r>
              <a:rPr lang="en-US" dirty="0" smtClean="0"/>
              <a:t> dolor non dolor </a:t>
            </a:r>
            <a:r>
              <a:rPr lang="en-US" dirty="0" err="1" smtClean="0"/>
              <a:t>auctor</a:t>
            </a:r>
            <a:r>
              <a:rPr lang="en-US" dirty="0" smtClean="0"/>
              <a:t> a </a:t>
            </a:r>
            <a:r>
              <a:rPr lang="en-US" dirty="0" err="1" smtClean="0"/>
              <a:t>iaculis</a:t>
            </a:r>
            <a:r>
              <a:rPr lang="en-US" dirty="0" smtClean="0"/>
              <a:t> </a:t>
            </a:r>
            <a:r>
              <a:rPr lang="en-US" dirty="0" err="1" smtClean="0"/>
              <a:t>risus</a:t>
            </a:r>
            <a:r>
              <a:rPr lang="en-US" dirty="0" smtClean="0"/>
              <a:t> </a:t>
            </a:r>
            <a:r>
              <a:rPr lang="en-US" dirty="0" err="1" smtClean="0"/>
              <a:t>tincidunt</a:t>
            </a:r>
            <a:r>
              <a:rPr lang="en-US" dirty="0" smtClean="0"/>
              <a:t>. Nam non </a:t>
            </a:r>
            <a:r>
              <a:rPr lang="en-US" dirty="0" err="1" smtClean="0"/>
              <a:t>metus</a:t>
            </a:r>
            <a:r>
              <a:rPr lang="en-US" dirty="0" smtClean="0"/>
              <a:t> non </a:t>
            </a:r>
            <a:r>
              <a:rPr lang="en-US" dirty="0" err="1" smtClean="0"/>
              <a:t>eros</a:t>
            </a:r>
            <a:r>
              <a:rPr lang="en-US" dirty="0" smtClean="0"/>
              <a:t> </a:t>
            </a:r>
            <a:r>
              <a:rPr lang="en-US" dirty="0" err="1" smtClean="0"/>
              <a:t>malesuada</a:t>
            </a:r>
            <a:r>
              <a:rPr lang="en-US" dirty="0" smtClean="0"/>
              <a:t> </a:t>
            </a:r>
            <a:r>
              <a:rPr lang="en-US" dirty="0" err="1" smtClean="0"/>
              <a:t>sollicitudin</a:t>
            </a:r>
            <a:r>
              <a:rPr lang="en-US" dirty="0" smtClean="0"/>
              <a:t> </a:t>
            </a:r>
            <a:r>
              <a:rPr lang="en-US" dirty="0" err="1" smtClean="0"/>
              <a:t>vel</a:t>
            </a:r>
            <a:r>
              <a:rPr lang="en-US" dirty="0" smtClean="0"/>
              <a:t> in dui. </a:t>
            </a:r>
            <a:r>
              <a:rPr lang="en-US" dirty="0" err="1" smtClean="0"/>
              <a:t>Ut</a:t>
            </a:r>
            <a:r>
              <a:rPr lang="en-US" dirty="0" smtClean="0"/>
              <a:t> non </a:t>
            </a:r>
            <a:r>
              <a:rPr lang="en-US" dirty="0" err="1" smtClean="0"/>
              <a:t>ullamcorper</a:t>
            </a:r>
            <a:r>
              <a:rPr lang="en-US" dirty="0" smtClean="0"/>
              <a:t> </a:t>
            </a:r>
            <a:r>
              <a:rPr lang="en-US" dirty="0" err="1" smtClean="0"/>
              <a:t>neque</a:t>
            </a:r>
            <a:r>
              <a:rPr lang="en-US" dirty="0" smtClean="0"/>
              <a:t>. </a:t>
            </a:r>
            <a:r>
              <a:rPr lang="en-US" dirty="0" err="1" smtClean="0"/>
              <a:t>Vestibulum</a:t>
            </a:r>
            <a:r>
              <a:rPr lang="en-US" dirty="0" smtClean="0"/>
              <a:t> </a:t>
            </a:r>
            <a:r>
              <a:rPr lang="en-US" dirty="0" err="1" smtClean="0"/>
              <a:t>suscipit</a:t>
            </a:r>
            <a:r>
              <a:rPr lang="en-US" dirty="0" smtClean="0"/>
              <a:t> </a:t>
            </a:r>
            <a:r>
              <a:rPr lang="en-US" dirty="0" err="1" smtClean="0"/>
              <a:t>adipiscing</a:t>
            </a:r>
            <a:r>
              <a:rPr lang="en-US" dirty="0" smtClean="0"/>
              <a:t> </a:t>
            </a:r>
            <a:r>
              <a:rPr lang="en-US" dirty="0" err="1" smtClean="0"/>
              <a:t>sem</a:t>
            </a:r>
            <a:r>
              <a:rPr lang="en-US" dirty="0" smtClean="0"/>
              <a:t>, </a:t>
            </a:r>
            <a:r>
              <a:rPr lang="en-US" dirty="0" err="1" smtClean="0"/>
              <a:t>nec</a:t>
            </a:r>
            <a:r>
              <a:rPr lang="en-US" dirty="0" smtClean="0"/>
              <a:t> </a:t>
            </a:r>
            <a:r>
              <a:rPr lang="en-US" dirty="0" err="1" smtClean="0"/>
              <a:t>tristique</a:t>
            </a:r>
            <a:r>
              <a:rPr lang="en-US" dirty="0" smtClean="0"/>
              <a:t> </a:t>
            </a:r>
            <a:r>
              <a:rPr lang="en-US" dirty="0" err="1" smtClean="0"/>
              <a:t>neque</a:t>
            </a:r>
            <a:r>
              <a:rPr lang="en-US" dirty="0" smtClean="0"/>
              <a:t> </a:t>
            </a:r>
            <a:r>
              <a:rPr lang="en-US" dirty="0" err="1" smtClean="0"/>
              <a:t>accumsan</a:t>
            </a:r>
            <a:r>
              <a:rPr lang="en-US" dirty="0" smtClean="0"/>
              <a:t> at. </a:t>
            </a:r>
            <a:r>
              <a:rPr lang="en-US" dirty="0" err="1" smtClean="0"/>
              <a:t>Ut</a:t>
            </a:r>
            <a:r>
              <a:rPr lang="en-US" dirty="0" smtClean="0"/>
              <a:t> </a:t>
            </a:r>
            <a:r>
              <a:rPr lang="en-US" dirty="0" err="1" smtClean="0"/>
              <a:t>imperdiet</a:t>
            </a:r>
            <a:r>
              <a:rPr lang="en-US" dirty="0" smtClean="0"/>
              <a:t>, </a:t>
            </a:r>
            <a:endParaRPr lang="nl-NL" dirty="0" smtClean="0"/>
          </a:p>
          <a:p>
            <a:pPr lvl="0"/>
            <a:endParaRPr lang="nl-NL"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0888" y="188640"/>
            <a:ext cx="7935912" cy="1080120"/>
          </a:xfrm>
          <a:prstGeom prst="rect">
            <a:avLst/>
          </a:prstGeom>
        </p:spPr>
        <p:txBody>
          <a:bodyPr/>
          <a:lstStyle/>
          <a:p>
            <a:r>
              <a:rPr lang="en-US" dirty="0" smtClean="0"/>
              <a:t>Click to edit Master title style</a:t>
            </a:r>
            <a:endParaRPr lang="nl-NL" dirty="0"/>
          </a:p>
        </p:txBody>
      </p:sp>
      <p:sp>
        <p:nvSpPr>
          <p:cNvPr id="4" name="Text Placeholder 2"/>
          <p:cNvSpPr>
            <a:spLocks noGrp="1"/>
          </p:cNvSpPr>
          <p:nvPr>
            <p:ph idx="5"/>
          </p:nvPr>
        </p:nvSpPr>
        <p:spPr>
          <a:xfrm>
            <a:off x="750888" y="1828800"/>
            <a:ext cx="7556313" cy="4144963"/>
          </a:xfrm>
          <a:prstGeom prst="rect">
            <a:avLst/>
          </a:prstGeom>
        </p:spPr>
        <p:txBody>
          <a:bodyPr vert="horz" lIns="91440" tIns="45720" rIns="91440" bIns="45720" rtlCol="0">
            <a:normAutofit/>
          </a:bodyPr>
          <a:lstStyle>
            <a:lvl1pPr>
              <a:defRPr>
                <a:solidFill>
                  <a:srgbClr val="635D63"/>
                </a:solidFill>
              </a:defRPr>
            </a:lvl1pPr>
            <a:lvl2pPr>
              <a:defRPr>
                <a:solidFill>
                  <a:srgbClr val="635D63"/>
                </a:solidFill>
              </a:defRPr>
            </a:lvl2pPr>
            <a:lvl3pPr>
              <a:defRPr>
                <a:solidFill>
                  <a:srgbClr val="635D63"/>
                </a:solidFill>
              </a:defRPr>
            </a:lvl3pPr>
            <a:lvl4pPr>
              <a:defRPr>
                <a:solidFill>
                  <a:srgbClr val="635D63"/>
                </a:solidFill>
              </a:defRPr>
            </a:lvl4pPr>
            <a:lvl5pPr>
              <a:defRPr>
                <a:solidFill>
                  <a:srgbClr val="635D63"/>
                </a:solidFill>
              </a:defRPr>
            </a:lvl5pPr>
          </a:lstStyle>
          <a:p>
            <a:pPr lvl="0">
              <a:buClr>
                <a:srgbClr val="DE0073"/>
              </a:buClr>
              <a:buFont typeface="Wingdings" charset="2"/>
              <a:buNone/>
            </a:pPr>
            <a:r>
              <a:rPr lang="nl-NL" sz="1600" dirty="0" smtClean="0">
                <a:solidFill>
                  <a:schemeClr val="bg2"/>
                </a:solidFill>
                <a:latin typeface="Arial"/>
                <a:cs typeface="Arial"/>
              </a:rPr>
              <a:t>Click to </a:t>
            </a:r>
            <a:r>
              <a:rPr lang="nl-NL" sz="1600" dirty="0" err="1" smtClean="0">
                <a:solidFill>
                  <a:schemeClr val="bg2"/>
                </a:solidFill>
                <a:latin typeface="Arial"/>
                <a:cs typeface="Arial"/>
              </a:rPr>
              <a:t>edit</a:t>
            </a:r>
            <a:r>
              <a:rPr lang="nl-NL" sz="1600" dirty="0" smtClean="0">
                <a:solidFill>
                  <a:schemeClr val="bg2"/>
                </a:solidFill>
                <a:latin typeface="Arial"/>
                <a:cs typeface="Arial"/>
              </a:rPr>
              <a:t> </a:t>
            </a:r>
            <a:r>
              <a:rPr lang="nl-NL" sz="1600" dirty="0" err="1" smtClean="0">
                <a:solidFill>
                  <a:schemeClr val="bg2"/>
                </a:solidFill>
                <a:latin typeface="Arial"/>
                <a:cs typeface="Arial"/>
              </a:rPr>
              <a:t>Master</a:t>
            </a:r>
            <a:r>
              <a:rPr lang="nl-NL" sz="1600" dirty="0" smtClean="0">
                <a:solidFill>
                  <a:schemeClr val="bg2"/>
                </a:solidFill>
                <a:latin typeface="Arial"/>
                <a:cs typeface="Arial"/>
              </a:rPr>
              <a:t> </a:t>
            </a:r>
            <a:r>
              <a:rPr lang="nl-NL" sz="1600" dirty="0" err="1" smtClean="0">
                <a:solidFill>
                  <a:schemeClr val="bg2"/>
                </a:solidFill>
                <a:latin typeface="Arial"/>
                <a:cs typeface="Arial"/>
              </a:rPr>
              <a:t>text</a:t>
            </a:r>
            <a:r>
              <a:rPr lang="nl-NL" sz="1600" dirty="0" smtClean="0">
                <a:solidFill>
                  <a:schemeClr val="bg2"/>
                </a:solidFill>
                <a:latin typeface="Arial"/>
                <a:cs typeface="Arial"/>
              </a:rPr>
              <a:t> </a:t>
            </a:r>
            <a:r>
              <a:rPr lang="nl-NL" sz="1600" dirty="0" err="1" smtClean="0">
                <a:solidFill>
                  <a:schemeClr val="bg2"/>
                </a:solidFill>
                <a:latin typeface="Arial"/>
                <a:cs typeface="Arial"/>
              </a:rPr>
              <a:t>styles</a:t>
            </a:r>
            <a:endParaRPr lang="nl-NL" sz="1600" dirty="0" smtClean="0">
              <a:solidFill>
                <a:schemeClr val="bg2"/>
              </a:solidFill>
              <a:latin typeface="Arial"/>
              <a:cs typeface="Arial"/>
            </a:endParaRPr>
          </a:p>
          <a:p>
            <a:pPr lvl="0">
              <a:buClr>
                <a:srgbClr val="DE0073"/>
              </a:buClr>
              <a:buFont typeface="Wingdings" charset="2"/>
              <a:buNone/>
            </a:pPr>
            <a:endParaRPr lang="nl-NL" sz="1600" dirty="0" smtClean="0">
              <a:solidFill>
                <a:schemeClr val="bg2"/>
              </a:solidFill>
              <a:latin typeface="Arial"/>
              <a:cs typeface="Arial"/>
            </a:endParaRPr>
          </a:p>
          <a:p>
            <a:pPr lvl="1">
              <a:spcAft>
                <a:spcPts val="1200"/>
              </a:spcAft>
              <a:buClr>
                <a:srgbClr val="DE0073"/>
              </a:buClr>
              <a:buFont typeface="Wingdings" charset="2"/>
              <a:buChar char="u"/>
            </a:pPr>
            <a:r>
              <a:rPr lang="nl-NL" sz="1400" b="0" dirty="0" smtClean="0">
                <a:solidFill>
                  <a:schemeClr val="bg2"/>
                </a:solidFill>
                <a:latin typeface="Arial"/>
                <a:cs typeface="Arial"/>
              </a:rPr>
              <a:t> </a:t>
            </a:r>
            <a:r>
              <a:rPr lang="nl-NL" sz="1400" b="0" dirty="0" err="1" smtClean="0">
                <a:solidFill>
                  <a:schemeClr val="bg2"/>
                </a:solidFill>
                <a:latin typeface="Arial"/>
                <a:cs typeface="Arial"/>
              </a:rPr>
              <a:t>Second</a:t>
            </a:r>
            <a:r>
              <a:rPr lang="nl-NL" sz="1400" b="0" dirty="0" smtClean="0">
                <a:solidFill>
                  <a:schemeClr val="bg2"/>
                </a:solidFill>
                <a:latin typeface="Arial"/>
                <a:cs typeface="Arial"/>
              </a:rPr>
              <a:t> level</a:t>
            </a:r>
          </a:p>
          <a:p>
            <a:pPr lvl="2">
              <a:spcAft>
                <a:spcPts val="1200"/>
              </a:spcAft>
              <a:buClr>
                <a:srgbClr val="DE0073"/>
              </a:buClr>
              <a:buFont typeface="Wingdings" charset="2"/>
              <a:buChar char="u"/>
            </a:pPr>
            <a:r>
              <a:rPr lang="nl-NL" sz="1400" b="0" dirty="0" smtClean="0">
                <a:solidFill>
                  <a:schemeClr val="bg2"/>
                </a:solidFill>
                <a:latin typeface="Arial"/>
                <a:cs typeface="Arial"/>
              </a:rPr>
              <a:t> </a:t>
            </a:r>
            <a:r>
              <a:rPr lang="nl-NL" sz="1400" b="0" dirty="0" err="1" smtClean="0">
                <a:solidFill>
                  <a:schemeClr val="bg2"/>
                </a:solidFill>
                <a:latin typeface="Arial"/>
                <a:cs typeface="Arial"/>
              </a:rPr>
              <a:t>Third</a:t>
            </a:r>
            <a:r>
              <a:rPr lang="nl-NL" sz="1400" b="0" dirty="0" smtClean="0">
                <a:solidFill>
                  <a:schemeClr val="bg2"/>
                </a:solidFill>
                <a:latin typeface="Arial"/>
                <a:cs typeface="Arial"/>
              </a:rPr>
              <a:t> level</a:t>
            </a:r>
          </a:p>
          <a:p>
            <a:pPr lvl="3">
              <a:spcAft>
                <a:spcPts val="1200"/>
              </a:spcAft>
              <a:buClr>
                <a:srgbClr val="DE0073"/>
              </a:buClr>
              <a:buFont typeface="Wingdings" charset="2"/>
              <a:buChar char="u"/>
            </a:pPr>
            <a:r>
              <a:rPr lang="nl-NL" sz="1400" b="0" dirty="0" smtClean="0">
                <a:solidFill>
                  <a:schemeClr val="bg2"/>
                </a:solidFill>
                <a:latin typeface="Arial"/>
                <a:cs typeface="Arial"/>
              </a:rPr>
              <a:t> </a:t>
            </a:r>
            <a:r>
              <a:rPr lang="nl-NL" sz="1400" b="0" dirty="0" err="1" smtClean="0">
                <a:solidFill>
                  <a:schemeClr val="bg2"/>
                </a:solidFill>
                <a:latin typeface="Arial"/>
                <a:cs typeface="Arial"/>
              </a:rPr>
              <a:t>Fourth</a:t>
            </a:r>
            <a:r>
              <a:rPr lang="nl-NL" sz="1400" b="0" dirty="0" smtClean="0">
                <a:solidFill>
                  <a:schemeClr val="bg2"/>
                </a:solidFill>
                <a:latin typeface="Arial"/>
                <a:cs typeface="Arial"/>
              </a:rPr>
              <a:t> level</a:t>
            </a:r>
          </a:p>
          <a:p>
            <a:pPr lvl="4">
              <a:spcAft>
                <a:spcPts val="1200"/>
              </a:spcAft>
              <a:buClr>
                <a:srgbClr val="DE0073"/>
              </a:buClr>
              <a:buFont typeface="Wingdings" charset="2"/>
              <a:buChar char="u"/>
            </a:pPr>
            <a:r>
              <a:rPr lang="nl-NL" sz="1400" b="0" dirty="0" smtClean="0">
                <a:solidFill>
                  <a:schemeClr val="bg2"/>
                </a:solidFill>
                <a:latin typeface="Arial"/>
                <a:cs typeface="Arial"/>
              </a:rPr>
              <a:t> </a:t>
            </a:r>
            <a:r>
              <a:rPr lang="nl-NL" sz="1400" b="0" dirty="0" err="1" smtClean="0">
                <a:solidFill>
                  <a:schemeClr val="bg2"/>
                </a:solidFill>
                <a:latin typeface="Arial"/>
                <a:cs typeface="Arial"/>
              </a:rPr>
              <a:t>Fifth</a:t>
            </a:r>
            <a:r>
              <a:rPr lang="nl-NL" sz="1400" b="0" dirty="0" smtClean="0">
                <a:solidFill>
                  <a:schemeClr val="bg2"/>
                </a:solidFill>
                <a:latin typeface="Arial"/>
                <a:cs typeface="Arial"/>
              </a:rPr>
              <a:t> level</a:t>
            </a:r>
            <a:endParaRPr sz="1400" b="0" dirty="0">
              <a:solidFill>
                <a:schemeClr val="bg2"/>
              </a:solidFill>
              <a:latin typeface="Arial"/>
              <a:cs typeface="Arial"/>
            </a:endParaRPr>
          </a:p>
        </p:txBody>
      </p:sp>
    </p:spTree>
    <p:extLst>
      <p:ext uri="{BB962C8B-B14F-4D97-AF65-F5344CB8AC3E}">
        <p14:creationId xmlns:p14="http://schemas.microsoft.com/office/powerpoint/2010/main" val="22968279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93367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F7C4B2-6B5C-4B34-A72F-671E1630552A}" type="datetimeFigureOut">
              <a:rPr lang="nl-NL" smtClean="0"/>
              <a:t>18-11-2013</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94D66C-BABD-456E-AF8F-A37F96FEFB3E}" type="slidenum">
              <a:rPr lang="nl-NL" smtClean="0"/>
              <a:t>‹nr.›</a:t>
            </a:fld>
            <a:endParaRPr lang="nl-NL"/>
          </a:p>
        </p:txBody>
      </p:sp>
    </p:spTree>
    <p:extLst>
      <p:ext uri="{BB962C8B-B14F-4D97-AF65-F5344CB8AC3E}">
        <p14:creationId xmlns:p14="http://schemas.microsoft.com/office/powerpoint/2010/main" val="460110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072FF536-57F6-5345-9746-BE4011759B8F}" type="datetimeFigureOut">
              <a:rPr lang="en-US" smtClean="0"/>
              <a:t>11/18/2013</a:t>
            </a:fld>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8BDFB65A-01F4-46CD-B8DA-E8BC63D79AF9}" type="slidenum">
              <a:rPr lang="nl-NL" smtClean="0"/>
              <a:pPr>
                <a:defRPr/>
              </a:pPr>
              <a:t>‹nr.›</a:t>
            </a:fld>
            <a:endParaRPr lang="nl-NL"/>
          </a:p>
        </p:txBody>
      </p:sp>
    </p:spTree>
    <p:extLst>
      <p:ext uri="{BB962C8B-B14F-4D97-AF65-F5344CB8AC3E}">
        <p14:creationId xmlns:p14="http://schemas.microsoft.com/office/powerpoint/2010/main" val="312804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50888" y="1844824"/>
            <a:ext cx="7935912" cy="3924151"/>
          </a:xfrm>
          <a:prstGeom prst="rect">
            <a:avLst/>
          </a:prstGeom>
        </p:spPr>
        <p:txBody>
          <a:bodyPr vert="horz" lIns="91440" tIns="45720" rIns="91440" bIns="45720" rtlCol="0">
            <a:normAutofit/>
          </a:bodyPr>
          <a:lstStyle/>
          <a:p>
            <a:pPr lvl="0"/>
            <a:r>
              <a:rPr lang="nl-NL" dirty="0" smtClean="0"/>
              <a:t>Klik om de modelstijlen te bewerken</a:t>
            </a:r>
          </a:p>
          <a:p>
            <a:pPr lvl="1"/>
            <a:endParaRPr lang="nl-NL" dirty="0" smtClean="0"/>
          </a:p>
          <a:p>
            <a:pPr lvl="1"/>
            <a:r>
              <a:rPr lang="nl-NL" dirty="0" smtClean="0"/>
              <a:t>Content</a:t>
            </a:r>
            <a:endParaRPr lang="nl-NL" dirty="0"/>
          </a:p>
        </p:txBody>
      </p:sp>
      <p:sp>
        <p:nvSpPr>
          <p:cNvPr id="12" name="Right Triangle 5"/>
          <p:cNvSpPr/>
          <p:nvPr userDrawn="1"/>
        </p:nvSpPr>
        <p:spPr>
          <a:xfrm>
            <a:off x="7819265" y="0"/>
            <a:ext cx="1325243" cy="1484784"/>
          </a:xfrm>
          <a:prstGeom prst="rtTriangle">
            <a:avLst/>
          </a:prstGeom>
          <a:solidFill>
            <a:srgbClr val="DE00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6"/>
          <p:cNvSpPr/>
          <p:nvPr userDrawn="1"/>
        </p:nvSpPr>
        <p:spPr>
          <a:xfrm>
            <a:off x="0" y="0"/>
            <a:ext cx="7825078" cy="1484784"/>
          </a:xfrm>
          <a:prstGeom prst="rect">
            <a:avLst/>
          </a:prstGeom>
          <a:solidFill>
            <a:srgbClr val="DE00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endParaRPr lang="en-US"/>
          </a:p>
        </p:txBody>
      </p:sp>
      <p:sp>
        <p:nvSpPr>
          <p:cNvPr id="14" name="Rectangle 2"/>
          <p:cNvSpPr>
            <a:spLocks noGrp="1" noChangeArrowheads="1"/>
          </p:cNvSpPr>
          <p:nvPr>
            <p:ph type="title"/>
          </p:nvPr>
        </p:nvSpPr>
        <p:spPr bwMode="auto">
          <a:xfrm>
            <a:off x="750888" y="0"/>
            <a:ext cx="7068377"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nl-NL" dirty="0" smtClean="0"/>
              <a:t>Click to edit Master title style</a:t>
            </a:r>
          </a:p>
        </p:txBody>
      </p:sp>
      <p:grpSp>
        <p:nvGrpSpPr>
          <p:cNvPr id="27" name="Groep 26"/>
          <p:cNvGrpSpPr/>
          <p:nvPr userDrawn="1"/>
        </p:nvGrpSpPr>
        <p:grpSpPr>
          <a:xfrm>
            <a:off x="755576" y="6144726"/>
            <a:ext cx="3133341" cy="421691"/>
            <a:chOff x="750888" y="5912795"/>
            <a:chExt cx="3446675" cy="463860"/>
          </a:xfrm>
        </p:grpSpPr>
        <p:cxnSp>
          <p:nvCxnSpPr>
            <p:cNvPr id="18" name="Rechte verbindingslijn 17"/>
            <p:cNvCxnSpPr/>
            <p:nvPr userDrawn="1"/>
          </p:nvCxnSpPr>
          <p:spPr>
            <a:xfrm>
              <a:off x="750888" y="6308725"/>
              <a:ext cx="3446675" cy="0"/>
            </a:xfrm>
            <a:prstGeom prst="line">
              <a:avLst/>
            </a:prstGeom>
            <a:ln>
              <a:solidFill>
                <a:srgbClr val="DE0073"/>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2700000">
              <a:off x="3801635" y="6144725"/>
              <a:ext cx="463860" cy="0"/>
            </a:xfrm>
            <a:prstGeom prst="line">
              <a:avLst/>
            </a:prstGeom>
            <a:ln>
              <a:solidFill>
                <a:srgbClr val="DE0073"/>
              </a:solidFill>
            </a:ln>
          </p:spPr>
          <p:style>
            <a:lnRef idx="1">
              <a:schemeClr val="accent1"/>
            </a:lnRef>
            <a:fillRef idx="0">
              <a:schemeClr val="accent1"/>
            </a:fillRef>
            <a:effectRef idx="0">
              <a:schemeClr val="accent1"/>
            </a:effectRef>
            <a:fontRef idx="minor">
              <a:schemeClr val="tx1"/>
            </a:fontRef>
          </p:style>
        </p:cxnSp>
      </p:grpSp>
      <p:pic>
        <p:nvPicPr>
          <p:cNvPr id="26" name="Afbeelding 2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632340" y="6057292"/>
            <a:ext cx="1252786" cy="468146"/>
          </a:xfrm>
          <a:prstGeom prst="rect">
            <a:avLst/>
          </a:prstGeom>
        </p:spPr>
      </p:pic>
      <p:sp>
        <p:nvSpPr>
          <p:cNvPr id="30" name="Tekstvak 29"/>
          <p:cNvSpPr txBox="1"/>
          <p:nvPr userDrawn="1"/>
        </p:nvSpPr>
        <p:spPr>
          <a:xfrm>
            <a:off x="1431321" y="6237288"/>
            <a:ext cx="1160459" cy="153888"/>
          </a:xfrm>
          <a:prstGeom prst="rect">
            <a:avLst/>
          </a:prstGeom>
          <a:noFill/>
        </p:spPr>
        <p:txBody>
          <a:bodyPr wrap="square" lIns="0" tIns="0" rIns="0" bIns="0" rtlCol="0">
            <a:spAutoFit/>
          </a:bodyPr>
          <a:lstStyle/>
          <a:p>
            <a:fld id="{DCD091C8-F1E0-4409-8973-F33D219F6157}" type="datetime4">
              <a:rPr lang="nl-NL" sz="1000" smtClean="0">
                <a:solidFill>
                  <a:srgbClr val="635D63"/>
                </a:solidFill>
                <a:latin typeface="Arial" pitchFamily="34" charset="0"/>
                <a:cs typeface="Arial" pitchFamily="34" charset="0"/>
              </a:rPr>
              <a:t>18 november 2013</a:t>
            </a:fld>
            <a:endParaRPr lang="nl-NL" sz="1000" dirty="0">
              <a:solidFill>
                <a:srgbClr val="635D63"/>
              </a:solidFill>
              <a:latin typeface="Arial" pitchFamily="34" charset="0"/>
              <a:cs typeface="Arial" pitchFamily="34" charset="0"/>
            </a:endParaRPr>
          </a:p>
        </p:txBody>
      </p:sp>
      <p:pic>
        <p:nvPicPr>
          <p:cNvPr id="11" name="Picture 7" descr="Logo_JEM.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580112" y="6011437"/>
            <a:ext cx="1872208" cy="5598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79" r:id="rId2"/>
    <p:sldLayoutId id="2147483650" r:id="rId3"/>
    <p:sldLayoutId id="2147483680" r:id="rId4"/>
    <p:sldLayoutId id="2147483681" r:id="rId5"/>
    <p:sldLayoutId id="2147483682" r:id="rId6"/>
  </p:sldLayoutIdLst>
  <p:timing>
    <p:tnLst>
      <p:par>
        <p:cTn id="1" dur="indefinite" restart="never" nodeType="tmRoot"/>
      </p:par>
    </p:tnLst>
  </p:timing>
  <p:hf sldNum="0" hdr="0" ftr="0"/>
  <p:txStyles>
    <p:titleStyle>
      <a:lvl1pPr>
        <a:defRPr sz="3200">
          <a:solidFill>
            <a:schemeClr val="bg1"/>
          </a:solidFill>
          <a:latin typeface="Trebuchet MS" pitchFamily="34" charset="0"/>
        </a:defRPr>
      </a:lvl1pPr>
    </p:titleStyle>
    <p:bodyStyle>
      <a:lvl1pPr>
        <a:defRPr>
          <a:solidFill>
            <a:srgbClr val="DE0073"/>
          </a:solidFill>
          <a:latin typeface="Trebuchet MS" pitchFamily="34" charset="0"/>
        </a:defRPr>
      </a:lvl1pPr>
      <a:lvl2pPr>
        <a:defRPr sz="1600">
          <a:solidFill>
            <a:srgbClr val="635D63"/>
          </a:solidFill>
          <a:latin typeface="Arial" pitchFamily="34" charset="0"/>
          <a:cs typeface="Arial" pitchFamily="34" charset="0"/>
        </a:defRPr>
      </a:lvl2pPr>
      <a:lvl3pPr>
        <a:defRPr sz="1600">
          <a:solidFill>
            <a:srgbClr val="635D63"/>
          </a:solidFill>
          <a:latin typeface="Arial" pitchFamily="34" charset="0"/>
          <a:cs typeface="Arial" pitchFamily="34" charset="0"/>
        </a:defRPr>
      </a:lvl3pPr>
      <a:lvl4pPr>
        <a:defRPr sz="1600">
          <a:solidFill>
            <a:srgbClr val="635D63"/>
          </a:solidFill>
          <a:latin typeface="Arial" pitchFamily="34" charset="0"/>
          <a:cs typeface="Arial" pitchFamily="34" charset="0"/>
        </a:defRPr>
      </a:lvl4pPr>
      <a:lvl5pPr>
        <a:defRPr sz="1600">
          <a:solidFill>
            <a:srgbClr val="635D63"/>
          </a:solidFill>
          <a:latin typeface="Arial" pitchFamily="34" charset="0"/>
          <a:cs typeface="Arial" pitchFamily="34" charset="0"/>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nl/url?sa=i&amp;rct=j&amp;q=&amp;esrc=s&amp;frm=1&amp;source=images&amp;cd=&amp;cad=rja&amp;docid=qPhe9i4GgTtYMM&amp;tbnid=v_k7hsfuBaRHNM:&amp;ved=0CAUQjRw&amp;url=http://jouwenergiemoment.nl/jouw-wijk/easystreet/magazines&amp;ei=U_ZdUd3YCeOt0QXxjYGQAw&amp;bvm=bv.44770516,d.d2k&amp;psig=AFQjCNFsj3Y3GreoQ2Zmi6uPqW9LuBDbmw&amp;ust=136519862892984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nSpc>
                <a:spcPct val="100000"/>
              </a:lnSpc>
            </a:pPr>
            <a:r>
              <a:rPr lang="nl-NL" kern="3100" dirty="0" smtClean="0">
                <a:latin typeface="Trebuchet MS" pitchFamily="34" charset="0"/>
              </a:rPr>
              <a:t>Eerste inzichten</a:t>
            </a:r>
            <a:endParaRPr lang="en-US" kern="3100" dirty="0">
              <a:latin typeface="Trebuchet MS" pitchFamily="34" charset="0"/>
            </a:endParaRPr>
          </a:p>
        </p:txBody>
      </p:sp>
      <p:sp>
        <p:nvSpPr>
          <p:cNvPr id="3" name="Tekstvak 2"/>
          <p:cNvSpPr txBox="1"/>
          <p:nvPr/>
        </p:nvSpPr>
        <p:spPr>
          <a:xfrm>
            <a:off x="0" y="3642586"/>
            <a:ext cx="7992888" cy="307777"/>
          </a:xfrm>
          <a:prstGeom prst="rect">
            <a:avLst/>
          </a:prstGeom>
          <a:noFill/>
        </p:spPr>
        <p:txBody>
          <a:bodyPr wrap="square" rtlCol="0">
            <a:spAutoFit/>
          </a:bodyPr>
          <a:lstStyle/>
          <a:p>
            <a:r>
              <a:rPr lang="nl-NL" sz="1400" dirty="0" smtClean="0"/>
              <a:t>19-11-2013, Themadag Smart Grids Nederland - </a:t>
            </a:r>
            <a:r>
              <a:rPr lang="nl-NL" sz="1400" dirty="0" err="1" smtClean="0"/>
              <a:t>Movares</a:t>
            </a:r>
            <a:endParaRPr lang="nl-NL" sz="1400" dirty="0"/>
          </a:p>
        </p:txBody>
      </p:sp>
      <p:sp>
        <p:nvSpPr>
          <p:cNvPr id="4" name="Tekstvak 3"/>
          <p:cNvSpPr txBox="1"/>
          <p:nvPr/>
        </p:nvSpPr>
        <p:spPr>
          <a:xfrm>
            <a:off x="15026" y="4977172"/>
            <a:ext cx="7992888" cy="307777"/>
          </a:xfrm>
          <a:prstGeom prst="rect">
            <a:avLst/>
          </a:prstGeom>
          <a:noFill/>
        </p:spPr>
        <p:txBody>
          <a:bodyPr wrap="square" rtlCol="0">
            <a:spAutoFit/>
          </a:bodyPr>
          <a:lstStyle/>
          <a:p>
            <a:r>
              <a:rPr lang="nl-NL" sz="1400" i="1" dirty="0" smtClean="0"/>
              <a:t>Martijn van Huijkelom – Innovator – Projectleider Jouw Energie Moment Breda</a:t>
            </a:r>
            <a:endParaRPr lang="nl-NL" sz="1400" i="1" dirty="0"/>
          </a:p>
        </p:txBody>
      </p:sp>
    </p:spTree>
    <p:extLst>
      <p:ext uri="{BB962C8B-B14F-4D97-AF65-F5344CB8AC3E}">
        <p14:creationId xmlns:p14="http://schemas.microsoft.com/office/powerpoint/2010/main" val="1916393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En de nadelen?</a:t>
            </a:r>
            <a:endParaRPr lang="nl-NL" dirty="0"/>
          </a:p>
        </p:txBody>
      </p:sp>
      <p:sp>
        <p:nvSpPr>
          <p:cNvPr id="6" name="Tijdelijke aanduiding voor tekst 5"/>
          <p:cNvSpPr>
            <a:spLocks noGrp="1"/>
          </p:cNvSpPr>
          <p:nvPr>
            <p:ph type="body" idx="1"/>
          </p:nvPr>
        </p:nvSpPr>
        <p:spPr/>
        <p:txBody>
          <a:bodyPr/>
          <a:lstStyle/>
          <a:p>
            <a:endParaRPr lang="nl-NL" dirty="0"/>
          </a:p>
        </p:txBody>
      </p:sp>
      <p:graphicFrame>
        <p:nvGraphicFramePr>
          <p:cNvPr id="3" name="Grafiek 1"/>
          <p:cNvGraphicFramePr>
            <a:graphicFrameLocks/>
          </p:cNvGraphicFramePr>
          <p:nvPr>
            <p:extLst>
              <p:ext uri="{D42A27DB-BD31-4B8C-83A1-F6EECF244321}">
                <p14:modId xmlns:p14="http://schemas.microsoft.com/office/powerpoint/2010/main" val="3996535527"/>
              </p:ext>
            </p:extLst>
          </p:nvPr>
        </p:nvGraphicFramePr>
        <p:xfrm>
          <a:off x="575556" y="1844824"/>
          <a:ext cx="7848871" cy="2088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fiek 2"/>
          <p:cNvGraphicFramePr>
            <a:graphicFrameLocks/>
          </p:cNvGraphicFramePr>
          <p:nvPr>
            <p:extLst>
              <p:ext uri="{D42A27DB-BD31-4B8C-83A1-F6EECF244321}">
                <p14:modId xmlns:p14="http://schemas.microsoft.com/office/powerpoint/2010/main" val="1895635698"/>
              </p:ext>
            </p:extLst>
          </p:nvPr>
        </p:nvGraphicFramePr>
        <p:xfrm>
          <a:off x="683568" y="4005064"/>
          <a:ext cx="7632848" cy="1656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174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Vervolg pilot</a:t>
            </a:r>
            <a:endParaRPr lang="nl-NL" dirty="0"/>
          </a:p>
        </p:txBody>
      </p:sp>
      <p:sp>
        <p:nvSpPr>
          <p:cNvPr id="3" name="Tijdelijke aanduiding voor tekst 2"/>
          <p:cNvSpPr>
            <a:spLocks noGrp="1"/>
          </p:cNvSpPr>
          <p:nvPr>
            <p:ph type="body" idx="1"/>
          </p:nvPr>
        </p:nvSpPr>
        <p:spPr/>
        <p:txBody>
          <a:bodyPr>
            <a:normAutofit/>
          </a:bodyPr>
          <a:lstStyle/>
          <a:p>
            <a:pPr marL="342900" indent="-342900">
              <a:buFont typeface="+mj-lt"/>
              <a:buAutoNum type="arabicPeriod"/>
            </a:pPr>
            <a:r>
              <a:rPr lang="nl-NL" sz="1800" dirty="0" smtClean="0"/>
              <a:t>Zal het nieuwe gedrag beklijven? </a:t>
            </a:r>
          </a:p>
          <a:p>
            <a:pPr marL="342900" indent="-342900">
              <a:buFont typeface="+mj-lt"/>
              <a:buAutoNum type="arabicPeriod"/>
            </a:pPr>
            <a:r>
              <a:rPr lang="nl-NL" sz="1800" dirty="0" smtClean="0"/>
              <a:t>Het totale effect van Jouw Energie Moment kwantificeren </a:t>
            </a:r>
          </a:p>
          <a:p>
            <a:pPr marL="342900" indent="-342900">
              <a:buFont typeface="+mj-lt"/>
              <a:buAutoNum type="arabicPeriod"/>
            </a:pPr>
            <a:r>
              <a:rPr lang="nl-NL" sz="1800" dirty="0" smtClean="0"/>
              <a:t>Het effect per doelgroep bepalen</a:t>
            </a:r>
          </a:p>
        </p:txBody>
      </p:sp>
    </p:spTree>
    <p:extLst>
      <p:ext uri="{BB962C8B-B14F-4D97-AF65-F5344CB8AC3E}">
        <p14:creationId xmlns:p14="http://schemas.microsoft.com/office/powerpoint/2010/main" val="179687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Zal </a:t>
            </a:r>
            <a:r>
              <a:rPr lang="nl-NL" dirty="0" smtClean="0"/>
              <a:t>het nieuwe gedrag </a:t>
            </a:r>
            <a:r>
              <a:rPr lang="nl-NL" dirty="0"/>
              <a:t>beklijven</a:t>
            </a:r>
            <a:r>
              <a:rPr lang="nl-NL" dirty="0" smtClean="0"/>
              <a:t>?</a:t>
            </a:r>
            <a:endParaRPr lang="nl-NL" dirty="0"/>
          </a:p>
        </p:txBody>
      </p:sp>
      <p:pic>
        <p:nvPicPr>
          <p:cNvPr id="7" name="Picture 7"/>
          <p:cNvPicPr/>
          <p:nvPr/>
        </p:nvPicPr>
        <p:blipFill rotWithShape="1">
          <a:blip r:embed="rId3" cstate="print"/>
          <a:srcRect b="9615"/>
          <a:stretch/>
        </p:blipFill>
        <p:spPr bwMode="auto">
          <a:xfrm>
            <a:off x="2159731" y="1822314"/>
            <a:ext cx="5279293" cy="3632555"/>
          </a:xfrm>
          <a:prstGeom prst="rect">
            <a:avLst/>
          </a:prstGeom>
          <a:noFill/>
          <a:ln w="9525">
            <a:noFill/>
            <a:miter lim="800000"/>
            <a:headEnd/>
            <a:tailEnd/>
          </a:ln>
        </p:spPr>
      </p:pic>
      <p:sp>
        <p:nvSpPr>
          <p:cNvPr id="5" name="Tekstvak 4"/>
          <p:cNvSpPr txBox="1"/>
          <p:nvPr/>
        </p:nvSpPr>
        <p:spPr>
          <a:xfrm>
            <a:off x="2339752" y="5441803"/>
            <a:ext cx="4224060" cy="307777"/>
          </a:xfrm>
          <a:prstGeom prst="rect">
            <a:avLst/>
          </a:prstGeom>
          <a:noFill/>
        </p:spPr>
        <p:txBody>
          <a:bodyPr wrap="square" rtlCol="0">
            <a:spAutoFit/>
          </a:bodyPr>
          <a:lstStyle/>
          <a:p>
            <a:r>
              <a:rPr lang="nl-NL" sz="1400" b="1" i="1" dirty="0" smtClean="0">
                <a:solidFill>
                  <a:srgbClr val="DE0073"/>
                </a:solidFill>
                <a:latin typeface="Trebuchet MS" pitchFamily="34" charset="0"/>
              </a:rPr>
              <a:t>Geen routine		      Routine</a:t>
            </a:r>
            <a:endParaRPr lang="nl-NL" sz="1400" b="1" i="1" dirty="0">
              <a:solidFill>
                <a:srgbClr val="DE0073"/>
              </a:solidFill>
              <a:latin typeface="Trebuchet MS" pitchFamily="34" charset="0"/>
            </a:endParaRPr>
          </a:p>
        </p:txBody>
      </p:sp>
    </p:spTree>
    <p:extLst>
      <p:ext uri="{BB962C8B-B14F-4D97-AF65-F5344CB8AC3E}">
        <p14:creationId xmlns:p14="http://schemas.microsoft.com/office/powerpoint/2010/main" val="171764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Totale effect Jouw Energie Moment </a:t>
            </a:r>
            <a:endParaRPr lang="nl-NL" dirty="0"/>
          </a:p>
        </p:txBody>
      </p:sp>
      <p:cxnSp>
        <p:nvCxnSpPr>
          <p:cNvPr id="4" name="Straight Arrow Connector 3"/>
          <p:cNvCxnSpPr/>
          <p:nvPr/>
        </p:nvCxnSpPr>
        <p:spPr>
          <a:xfrm flipH="1">
            <a:off x="5688124" y="3861048"/>
            <a:ext cx="1224137" cy="936104"/>
          </a:xfrm>
          <a:prstGeom prst="straightConnector1">
            <a:avLst/>
          </a:prstGeom>
          <a:ln w="76200">
            <a:solidFill>
              <a:srgbClr val="DE0073"/>
            </a:solidFill>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696754" y="3381294"/>
            <a:ext cx="2511650" cy="400110"/>
          </a:xfrm>
          <a:prstGeom prst="rect">
            <a:avLst/>
          </a:prstGeom>
        </p:spPr>
        <p:txBody>
          <a:bodyPr wrap="none">
            <a:spAutoFit/>
          </a:bodyPr>
          <a:lstStyle/>
          <a:p>
            <a:r>
              <a:rPr lang="nl-NL" sz="2000" b="1" dirty="0" smtClean="0">
                <a:solidFill>
                  <a:schemeClr val="bg1">
                    <a:lumMod val="50000"/>
                  </a:schemeClr>
                </a:solidFill>
              </a:rPr>
              <a:t>Factoren van invloed?</a:t>
            </a:r>
            <a:endParaRPr lang="nl-NL" sz="2000" b="1" dirty="0">
              <a:solidFill>
                <a:schemeClr val="bg1">
                  <a:lumMod val="50000"/>
                </a:schemeClr>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027485"/>
            <a:ext cx="509587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990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6" descr="type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127" y="1942202"/>
            <a:ext cx="2881313" cy="1404938"/>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5061" name="Picture 3" descr="type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791" y="4929753"/>
            <a:ext cx="3005137" cy="14049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 name="Tekstvak 6"/>
          <p:cNvSpPr txBox="1"/>
          <p:nvPr/>
        </p:nvSpPr>
        <p:spPr>
          <a:xfrm>
            <a:off x="5693130" y="5772162"/>
            <a:ext cx="3438395" cy="1077218"/>
          </a:xfrm>
          <a:prstGeom prst="rect">
            <a:avLst/>
          </a:prstGeom>
          <a:solidFill>
            <a:schemeClr val="bg1"/>
          </a:solidFill>
          <a:ln>
            <a:solidFill>
              <a:schemeClr val="bg1"/>
            </a:solidFill>
          </a:ln>
        </p:spPr>
        <p:txBody>
          <a:bodyPr wrap="square" rtlCol="0">
            <a:spAutoFit/>
          </a:bodyPr>
          <a:lstStyle/>
          <a:p>
            <a:endParaRPr lang="en-US" sz="1600" b="1" dirty="0" smtClean="0">
              <a:solidFill>
                <a:schemeClr val="bg1"/>
              </a:solidFill>
              <a:latin typeface="Trebuchet MS" pitchFamily="34" charset="0"/>
            </a:endParaRPr>
          </a:p>
          <a:p>
            <a:endParaRPr lang="en-US" sz="1600" b="1" dirty="0">
              <a:solidFill>
                <a:schemeClr val="bg1"/>
              </a:solidFill>
              <a:latin typeface="Trebuchet MS" pitchFamily="34" charset="0"/>
            </a:endParaRPr>
          </a:p>
          <a:p>
            <a:endParaRPr lang="en-US" sz="1600" b="1" dirty="0" smtClean="0">
              <a:solidFill>
                <a:schemeClr val="bg1"/>
              </a:solidFill>
              <a:latin typeface="Trebuchet MS" pitchFamily="34" charset="0"/>
            </a:endParaRPr>
          </a:p>
          <a:p>
            <a:endParaRPr lang="nl-NL" sz="1600" b="1" dirty="0">
              <a:solidFill>
                <a:schemeClr val="bg1"/>
              </a:solidFill>
              <a:latin typeface="Trebuchet MS" pitchFamily="34" charset="0"/>
            </a:endParaRPr>
          </a:p>
        </p:txBody>
      </p:sp>
      <p:sp>
        <p:nvSpPr>
          <p:cNvPr id="5" name="Titel 4"/>
          <p:cNvSpPr>
            <a:spLocks noGrp="1"/>
          </p:cNvSpPr>
          <p:nvPr>
            <p:ph type="title"/>
          </p:nvPr>
        </p:nvSpPr>
        <p:spPr/>
        <p:txBody>
          <a:bodyPr/>
          <a:lstStyle/>
          <a:p>
            <a:r>
              <a:rPr lang="nl-NL" dirty="0" smtClean="0"/>
              <a:t>Effect per doelgroep bepalen </a:t>
            </a:r>
            <a:endParaRPr lang="nl-NL" dirty="0"/>
          </a:p>
        </p:txBody>
      </p:sp>
      <p:sp>
        <p:nvSpPr>
          <p:cNvPr id="6" name="Tijdelijke aanduiding voor tekst 5"/>
          <p:cNvSpPr>
            <a:spLocks noGrp="1"/>
          </p:cNvSpPr>
          <p:nvPr>
            <p:ph type="body" idx="1"/>
          </p:nvPr>
        </p:nvSpPr>
        <p:spPr>
          <a:xfrm>
            <a:off x="762000" y="1484784"/>
            <a:ext cx="7620000" cy="3931200"/>
          </a:xfrm>
        </p:spPr>
        <p:txBody>
          <a:bodyPr/>
          <a:lstStyle/>
          <a:p>
            <a:endParaRPr lang="nl-NL" dirty="0"/>
          </a:p>
        </p:txBody>
      </p:sp>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8" y="1628800"/>
            <a:ext cx="4484143" cy="3363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2061" y="3278864"/>
            <a:ext cx="4362467" cy="32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1591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Advies</a:t>
            </a:r>
            <a:endParaRPr lang="nl-NL" dirty="0"/>
          </a:p>
        </p:txBody>
      </p:sp>
      <p:sp>
        <p:nvSpPr>
          <p:cNvPr id="3" name="Tijdelijke aanduiding voor tekst 2"/>
          <p:cNvSpPr>
            <a:spLocks noGrp="1"/>
          </p:cNvSpPr>
          <p:nvPr>
            <p:ph type="body" idx="1"/>
          </p:nvPr>
        </p:nvSpPr>
        <p:spPr/>
        <p:txBody>
          <a:bodyPr/>
          <a:lstStyle/>
          <a:p>
            <a:pPr marL="514350" indent="-514350">
              <a:buFont typeface="+mj-lt"/>
              <a:buAutoNum type="arabicPeriod"/>
              <a:defRPr/>
            </a:pPr>
            <a:r>
              <a:rPr lang="nl-NL" sz="2400" dirty="0">
                <a:solidFill>
                  <a:srgbClr val="DE0073"/>
                </a:solidFill>
                <a:latin typeface="Trebuchet MS" pitchFamily="34" charset="0"/>
              </a:rPr>
              <a:t>Maak vervolgstappen met warmtepompen en EV</a:t>
            </a:r>
          </a:p>
          <a:p>
            <a:pPr marL="514350" indent="-514350">
              <a:buFont typeface="+mj-lt"/>
              <a:buAutoNum type="arabicPeriod"/>
              <a:defRPr/>
            </a:pPr>
            <a:r>
              <a:rPr lang="nl-NL" sz="2400" dirty="0">
                <a:solidFill>
                  <a:srgbClr val="DE0073"/>
                </a:solidFill>
                <a:latin typeface="Trebuchet MS" pitchFamily="34" charset="0"/>
              </a:rPr>
              <a:t>Introduceer een dynamisch tarief</a:t>
            </a:r>
          </a:p>
          <a:p>
            <a:pPr marL="514350" indent="-514350">
              <a:buFont typeface="+mj-lt"/>
              <a:buAutoNum type="arabicPeriod"/>
              <a:defRPr/>
            </a:pPr>
            <a:r>
              <a:rPr lang="nl-NL" sz="2400" dirty="0">
                <a:solidFill>
                  <a:srgbClr val="DE0073"/>
                </a:solidFill>
                <a:latin typeface="Trebuchet MS" pitchFamily="34" charset="0"/>
              </a:rPr>
              <a:t>Maak er geen eenheidsworst van</a:t>
            </a:r>
          </a:p>
        </p:txBody>
      </p:sp>
    </p:spTree>
    <p:extLst>
      <p:ext uri="{BB962C8B-B14F-4D97-AF65-F5344CB8AC3E}">
        <p14:creationId xmlns:p14="http://schemas.microsoft.com/office/powerpoint/2010/main" val="233017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Conclusies</a:t>
            </a:r>
            <a:endParaRPr lang="nl-NL" dirty="0"/>
          </a:p>
        </p:txBody>
      </p:sp>
      <p:sp>
        <p:nvSpPr>
          <p:cNvPr id="3" name="Tijdelijke aanduiding voor tekst 2"/>
          <p:cNvSpPr>
            <a:spLocks noGrp="1"/>
          </p:cNvSpPr>
          <p:nvPr>
            <p:ph type="body" idx="1"/>
          </p:nvPr>
        </p:nvSpPr>
        <p:spPr/>
        <p:txBody>
          <a:bodyPr/>
          <a:lstStyle/>
          <a:p>
            <a:pPr marL="514350" indent="-514350">
              <a:buFont typeface="+mj-lt"/>
              <a:buAutoNum type="arabicPeriod"/>
              <a:defRPr/>
            </a:pPr>
            <a:r>
              <a:rPr lang="nl-NL" sz="2400" dirty="0" smtClean="0">
                <a:solidFill>
                  <a:srgbClr val="DE0073"/>
                </a:solidFill>
                <a:latin typeface="Trebuchet MS" pitchFamily="34" charset="0"/>
              </a:rPr>
              <a:t>Grote investeringen kunnen voorkomen worden</a:t>
            </a:r>
          </a:p>
          <a:p>
            <a:pPr marL="514350" indent="-514350">
              <a:buFont typeface="+mj-lt"/>
              <a:buAutoNum type="arabicPeriod"/>
              <a:defRPr/>
            </a:pPr>
            <a:r>
              <a:rPr lang="nl-NL" sz="2400" dirty="0" smtClean="0">
                <a:solidFill>
                  <a:srgbClr val="DE0073"/>
                </a:solidFill>
                <a:latin typeface="Trebuchet MS" pitchFamily="34" charset="0"/>
              </a:rPr>
              <a:t>Benodigd </a:t>
            </a:r>
            <a:r>
              <a:rPr lang="nl-NL" sz="2400" dirty="0">
                <a:solidFill>
                  <a:srgbClr val="DE0073"/>
                </a:solidFill>
                <a:latin typeface="Trebuchet MS" pitchFamily="34" charset="0"/>
              </a:rPr>
              <a:t>draagvlak is </a:t>
            </a:r>
            <a:r>
              <a:rPr lang="nl-NL" sz="2400" dirty="0" smtClean="0">
                <a:solidFill>
                  <a:srgbClr val="DE0073"/>
                </a:solidFill>
                <a:latin typeface="Trebuchet MS" pitchFamily="34" charset="0"/>
              </a:rPr>
              <a:t>aanwezig</a:t>
            </a:r>
          </a:p>
          <a:p>
            <a:pPr marL="514350" indent="-514350">
              <a:buFont typeface="+mj-lt"/>
              <a:buAutoNum type="arabicPeriod"/>
              <a:defRPr/>
            </a:pPr>
            <a:r>
              <a:rPr lang="nl-NL" sz="2400" dirty="0" smtClean="0">
                <a:solidFill>
                  <a:srgbClr val="DE0073"/>
                </a:solidFill>
                <a:latin typeface="Trebuchet MS" pitchFamily="34" charset="0"/>
              </a:rPr>
              <a:t>Verbruik verschuift</a:t>
            </a:r>
            <a:endParaRPr lang="nl-NL" sz="2400" dirty="0">
              <a:solidFill>
                <a:srgbClr val="DE0073"/>
              </a:solidFill>
              <a:latin typeface="Trebuchet MS" pitchFamily="34" charset="0"/>
            </a:endParaRPr>
          </a:p>
          <a:p>
            <a:pPr marL="514350" indent="-514350">
              <a:buFont typeface="+mj-lt"/>
              <a:buAutoNum type="arabicPeriod"/>
              <a:defRPr/>
            </a:pPr>
            <a:r>
              <a:rPr lang="nl-NL" sz="2400" dirty="0" smtClean="0">
                <a:solidFill>
                  <a:srgbClr val="DE0073"/>
                </a:solidFill>
                <a:latin typeface="Trebuchet MS" pitchFamily="34" charset="0"/>
              </a:rPr>
              <a:t>Belangrijkste </a:t>
            </a:r>
            <a:r>
              <a:rPr lang="nl-NL" sz="2400" dirty="0">
                <a:solidFill>
                  <a:srgbClr val="DE0073"/>
                </a:solidFill>
                <a:latin typeface="Trebuchet MS" pitchFamily="34" charset="0"/>
              </a:rPr>
              <a:t>motivatie is </a:t>
            </a:r>
            <a:r>
              <a:rPr lang="nl-NL" sz="2400" dirty="0" smtClean="0">
                <a:solidFill>
                  <a:srgbClr val="DE0073"/>
                </a:solidFill>
                <a:latin typeface="Trebuchet MS" pitchFamily="34" charset="0"/>
              </a:rPr>
              <a:t>geld</a:t>
            </a:r>
            <a:endParaRPr lang="nl-NL" sz="2400" dirty="0">
              <a:solidFill>
                <a:srgbClr val="DE0073"/>
              </a:solidFill>
              <a:latin typeface="Trebuchet MS" pitchFamily="34" charset="0"/>
            </a:endParaRPr>
          </a:p>
        </p:txBody>
      </p:sp>
    </p:spTree>
    <p:extLst>
      <p:ext uri="{BB962C8B-B14F-4D97-AF65-F5344CB8AC3E}">
        <p14:creationId xmlns:p14="http://schemas.microsoft.com/office/powerpoint/2010/main" val="2704824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oto.jpg"/>
          <p:cNvPicPr>
            <a:picLocks noChangeAspect="1"/>
          </p:cNvPicPr>
          <p:nvPr/>
        </p:nvPicPr>
        <p:blipFill>
          <a:blip r:embed="rId2">
            <a:alphaModFix amt="50000"/>
          </a:blip>
          <a:stretch>
            <a:fillRect/>
          </a:stretch>
        </p:blipFill>
        <p:spPr>
          <a:xfrm>
            <a:off x="0" y="0"/>
            <a:ext cx="9144000" cy="6858000"/>
          </a:xfrm>
          <a:prstGeom prst="rect">
            <a:avLst/>
          </a:prstGeom>
        </p:spPr>
      </p:pic>
      <p:pic>
        <p:nvPicPr>
          <p:cNvPr id="9" name="Picture 8" descr="grijs.png"/>
          <p:cNvPicPr>
            <a:picLocks noChangeAspect="1"/>
          </p:cNvPicPr>
          <p:nvPr/>
        </p:nvPicPr>
        <p:blipFill>
          <a:blip r:embed="rId3"/>
          <a:stretch>
            <a:fillRect/>
          </a:stretch>
        </p:blipFill>
        <p:spPr>
          <a:xfrm>
            <a:off x="1219200" y="2209800"/>
            <a:ext cx="6781800" cy="2534252"/>
          </a:xfrm>
          <a:prstGeom prst="rect">
            <a:avLst/>
          </a:prstGeom>
        </p:spPr>
      </p:pic>
    </p:spTree>
    <p:extLst>
      <p:ext uri="{BB962C8B-B14F-4D97-AF65-F5344CB8AC3E}">
        <p14:creationId xmlns:p14="http://schemas.microsoft.com/office/powerpoint/2010/main" val="4085517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Slimme </a:t>
            </a:r>
            <a:r>
              <a:rPr lang="nl-NL" dirty="0" smtClean="0"/>
              <a:t>netten</a:t>
            </a:r>
            <a:endParaRPr lang="nl-NL" dirty="0"/>
          </a:p>
        </p:txBody>
      </p:sp>
      <p:sp>
        <p:nvSpPr>
          <p:cNvPr id="3" name="Tijdelijke aanduiding voor inhoud 2"/>
          <p:cNvSpPr>
            <a:spLocks noGrp="1"/>
          </p:cNvSpPr>
          <p:nvPr>
            <p:ph type="body" idx="1"/>
          </p:nvPr>
        </p:nvSpPr>
        <p:spPr>
          <a:prstGeom prst="rect">
            <a:avLst/>
          </a:prstGeom>
        </p:spPr>
        <p:txBody>
          <a:bodyPr>
            <a:normAutofit/>
          </a:bodyPr>
          <a:lstStyle/>
          <a:p>
            <a:pPr marL="0" indent="0">
              <a:buFontTx/>
              <a:buNone/>
              <a:defRPr/>
            </a:pPr>
            <a:endParaRPr lang="en-GB" dirty="0" smtClean="0">
              <a:solidFill>
                <a:srgbClr val="DE0073"/>
              </a:solidFill>
              <a:latin typeface="Arial Black"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495"/>
          <a:stretch/>
        </p:blipFill>
        <p:spPr bwMode="auto">
          <a:xfrm>
            <a:off x="2071" y="1484784"/>
            <a:ext cx="9147376" cy="572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25096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http://static.jouwenergiemoment.nl/Media/Achtergronden/magazine_breda.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108"/>
          <a:stretch/>
        </p:blipFill>
        <p:spPr bwMode="auto">
          <a:xfrm>
            <a:off x="0" y="1484784"/>
            <a:ext cx="9144000" cy="562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3"/>
          <p:cNvSpPr>
            <a:spLocks noGrp="1"/>
          </p:cNvSpPr>
          <p:nvPr>
            <p:ph type="title"/>
          </p:nvPr>
        </p:nvSpPr>
        <p:spPr/>
        <p:txBody>
          <a:bodyPr/>
          <a:lstStyle/>
          <a:p>
            <a:r>
              <a:rPr lang="nl-NL" dirty="0" smtClean="0"/>
              <a:t>Wat te veranderen?</a:t>
            </a:r>
            <a:endParaRPr lang="nl-NL" dirty="0"/>
          </a:p>
        </p:txBody>
      </p:sp>
      <p:sp>
        <p:nvSpPr>
          <p:cNvPr id="6" name="Tijdelijke aanduiding voor tekst 5"/>
          <p:cNvSpPr>
            <a:spLocks noGrp="1"/>
          </p:cNvSpPr>
          <p:nvPr>
            <p:ph type="body" idx="1"/>
          </p:nvPr>
        </p:nvSpPr>
        <p:spPr/>
        <p:txBody>
          <a:bodyPr/>
          <a:lstStyle/>
          <a:p>
            <a:endParaRPr lang="nl-NL" dirty="0"/>
          </a:p>
        </p:txBody>
      </p:sp>
      <p:sp>
        <p:nvSpPr>
          <p:cNvPr id="5" name="Rechthoek 4"/>
          <p:cNvSpPr/>
          <p:nvPr/>
        </p:nvSpPr>
        <p:spPr>
          <a:xfrm>
            <a:off x="3636404" y="6238473"/>
            <a:ext cx="4572000" cy="430887"/>
          </a:xfrm>
          <a:prstGeom prst="rect">
            <a:avLst/>
          </a:prstGeom>
        </p:spPr>
        <p:txBody>
          <a:bodyPr>
            <a:spAutoFit/>
          </a:bodyPr>
          <a:lstStyle/>
          <a:p>
            <a:pPr>
              <a:defRPr/>
            </a:pPr>
            <a:r>
              <a:rPr lang="en-GB" b="1" dirty="0" smtClean="0">
                <a:solidFill>
                  <a:schemeClr val="bg1"/>
                </a:solidFill>
                <a:latin typeface="Trebuchet MS" pitchFamily="34" charset="0"/>
              </a:rPr>
              <a:t>2. </a:t>
            </a:r>
            <a:r>
              <a:rPr lang="en-GB" b="1" dirty="0" err="1" smtClean="0">
                <a:solidFill>
                  <a:schemeClr val="bg1"/>
                </a:solidFill>
                <a:latin typeface="Trebuchet MS" pitchFamily="34" charset="0"/>
              </a:rPr>
              <a:t>Andere</a:t>
            </a:r>
            <a:r>
              <a:rPr lang="en-GB" b="1" dirty="0" smtClean="0">
                <a:solidFill>
                  <a:schemeClr val="bg1"/>
                </a:solidFill>
                <a:latin typeface="Trebuchet MS" pitchFamily="34" charset="0"/>
              </a:rPr>
              <a:t> </a:t>
            </a:r>
            <a:r>
              <a:rPr lang="en-GB" b="1" dirty="0" err="1" smtClean="0">
                <a:solidFill>
                  <a:schemeClr val="bg1"/>
                </a:solidFill>
                <a:latin typeface="Trebuchet MS" pitchFamily="34" charset="0"/>
              </a:rPr>
              <a:t>momenten</a:t>
            </a:r>
            <a:endParaRPr lang="en-GB" b="1" dirty="0">
              <a:solidFill>
                <a:schemeClr val="bg1"/>
              </a:solidFill>
              <a:latin typeface="Trebuchet MS" pitchFamily="34" charset="0"/>
            </a:endParaRPr>
          </a:p>
        </p:txBody>
      </p:sp>
      <p:sp>
        <p:nvSpPr>
          <p:cNvPr id="8" name="Rechthoek 7"/>
          <p:cNvSpPr/>
          <p:nvPr/>
        </p:nvSpPr>
        <p:spPr>
          <a:xfrm>
            <a:off x="2502515" y="3237399"/>
            <a:ext cx="1762705" cy="430887"/>
          </a:xfrm>
          <a:prstGeom prst="rect">
            <a:avLst/>
          </a:prstGeom>
        </p:spPr>
        <p:txBody>
          <a:bodyPr>
            <a:spAutoFit/>
          </a:bodyPr>
          <a:lstStyle/>
          <a:p>
            <a:pPr>
              <a:defRPr/>
            </a:pPr>
            <a:r>
              <a:rPr lang="en-GB" b="1" dirty="0" smtClean="0">
                <a:solidFill>
                  <a:schemeClr val="bg1"/>
                </a:solidFill>
                <a:latin typeface="Trebuchet MS" pitchFamily="34" charset="0"/>
              </a:rPr>
              <a:t>1. Minder</a:t>
            </a:r>
            <a:endParaRPr lang="en-GB" b="1" dirty="0">
              <a:solidFill>
                <a:schemeClr val="bg1"/>
              </a:solidFill>
              <a:latin typeface="Trebuchet MS" pitchFamily="34" charset="0"/>
            </a:endParaRPr>
          </a:p>
        </p:txBody>
      </p:sp>
    </p:spTree>
    <p:extLst>
      <p:ext uri="{BB962C8B-B14F-4D97-AF65-F5344CB8AC3E}">
        <p14:creationId xmlns:p14="http://schemas.microsoft.com/office/powerpoint/2010/main" val="172944419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 begin je aan?</a:t>
            </a:r>
            <a:endParaRPr lang="nl-NL" dirty="0"/>
          </a:p>
        </p:txBody>
      </p:sp>
      <p:sp>
        <p:nvSpPr>
          <p:cNvPr id="4" name="Tijdelijke aanduiding voor tekst 3"/>
          <p:cNvSpPr>
            <a:spLocks noGrp="1"/>
          </p:cNvSpPr>
          <p:nvPr>
            <p:ph type="body" idx="1"/>
          </p:nvPr>
        </p:nvSpPr>
        <p:spPr/>
        <p:txBody>
          <a:bodyPr/>
          <a:lstStyle/>
          <a:p>
            <a:endParaRPr lang="nl-NL"/>
          </a:p>
        </p:txBody>
      </p:sp>
      <p:pic>
        <p:nvPicPr>
          <p:cNvPr id="1027" name="Picture 3" descr="N:\Communicatie\Marktcommunicatie\Seminar 2013\foto in netwe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2" y="1484784"/>
            <a:ext cx="9159977" cy="6113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88253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beelding_werkgebied_Enexis_elektricitei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4264" y="1753617"/>
            <a:ext cx="3910583" cy="462771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smtClean="0"/>
              <a:t>Zwolle &amp; Breda</a:t>
            </a:r>
            <a:endParaRPr lang="nl-NL" dirty="0"/>
          </a:p>
        </p:txBody>
      </p:sp>
      <p:sp>
        <p:nvSpPr>
          <p:cNvPr id="4" name="Text Placeholder 6"/>
          <p:cNvSpPr>
            <a:spLocks noGrp="1"/>
          </p:cNvSpPr>
          <p:nvPr>
            <p:ph type="body" idx="1"/>
          </p:nvPr>
        </p:nvSpPr>
        <p:spPr/>
        <p:txBody>
          <a:bodyPr>
            <a:normAutofit/>
          </a:bodyPr>
          <a:lstStyle/>
          <a:p>
            <a:pPr>
              <a:spcAft>
                <a:spcPts val="600"/>
              </a:spcAft>
              <a:defRPr/>
            </a:pPr>
            <a:endParaRPr lang="en-US" sz="1600" dirty="0" smtClean="0"/>
          </a:p>
          <a:p>
            <a:pPr>
              <a:spcAft>
                <a:spcPts val="600"/>
              </a:spcAft>
              <a:defRPr/>
            </a:pPr>
            <a:endParaRPr lang="en-US" sz="1600" dirty="0"/>
          </a:p>
          <a:p>
            <a:pPr>
              <a:spcAft>
                <a:spcPts val="600"/>
              </a:spcAft>
              <a:buFont typeface="Wingdings" charset="2"/>
              <a:buChar char="u"/>
              <a:defRPr/>
            </a:pPr>
            <a:endParaRPr lang="en-US" sz="1100" dirty="0" smtClean="0"/>
          </a:p>
          <a:p>
            <a:pPr>
              <a:spcAft>
                <a:spcPts val="600"/>
              </a:spcAft>
              <a:defRPr/>
            </a:pPr>
            <a:endParaRPr lang="en-US" sz="1600" b="1" dirty="0" smtClean="0"/>
          </a:p>
          <a:p>
            <a:pPr>
              <a:spcAft>
                <a:spcPts val="600"/>
              </a:spcAft>
              <a:buFont typeface="Wingdings" charset="2"/>
              <a:buChar char="u"/>
              <a:defRPr/>
            </a:pPr>
            <a:endParaRPr lang="en-US" sz="1600" dirty="0" smtClean="0"/>
          </a:p>
          <a:p>
            <a:pPr>
              <a:defRPr/>
            </a:pPr>
            <a:endParaRPr lang="en-US" dirty="0"/>
          </a:p>
        </p:txBody>
      </p:sp>
      <p:pic>
        <p:nvPicPr>
          <p:cNvPr id="45059" name="Picture 4" descr="getthu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7047" y="1916832"/>
            <a:ext cx="2895600" cy="1408112"/>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5060" name="Picture 6" descr="type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3608387"/>
            <a:ext cx="2881313" cy="1404938"/>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5061" name="Picture 3" descr="typeE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4725144"/>
            <a:ext cx="3005137" cy="14049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26" name="aa728b95-6d10-41d1-9cce-e16985092893" descr="69643FBA-C384-4514-BE63-9639402BC4BC@fritz"/>
          <p:cNvPicPr>
            <a:picLocks noChangeAspect="1" noChangeArrowheads="1"/>
          </p:cNvPicPr>
          <p:nvPr/>
        </p:nvPicPr>
        <p:blipFill rotWithShape="1">
          <a:blip r:embed="rId7">
            <a:extLst>
              <a:ext uri="{28A0092B-C50C-407E-A947-70E740481C1C}">
                <a14:useLocalDpi xmlns:a14="http://schemas.microsoft.com/office/drawing/2010/main" val="0"/>
              </a:ext>
            </a:extLst>
          </a:blip>
          <a:srcRect t="38783" r="37961" b="13842"/>
          <a:stretch/>
        </p:blipFill>
        <p:spPr bwMode="auto">
          <a:xfrm>
            <a:off x="4439555" y="1488227"/>
            <a:ext cx="4703762" cy="536977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027" name="0b6e6df9-4460-4015-9c60-3709410879ec" descr="8D0A80A6-C90D-47E5-B7E8-FF72EA944175@fritz"/>
          <p:cNvPicPr>
            <a:picLocks noChangeAspect="1" noChangeArrowheads="1"/>
          </p:cNvPicPr>
          <p:nvPr/>
        </p:nvPicPr>
        <p:blipFill rotWithShape="1">
          <a:blip r:embed="rId8">
            <a:extLst>
              <a:ext uri="{28A0092B-C50C-407E-A947-70E740481C1C}">
                <a14:useLocalDpi xmlns:a14="http://schemas.microsoft.com/office/drawing/2010/main" val="0"/>
              </a:ext>
            </a:extLst>
          </a:blip>
          <a:srcRect t="11086" b="58275"/>
          <a:stretch/>
        </p:blipFill>
        <p:spPr bwMode="auto">
          <a:xfrm>
            <a:off x="0" y="1480836"/>
            <a:ext cx="4439555" cy="203353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r="24350"/>
          <a:stretch/>
        </p:blipFill>
        <p:spPr bwMode="auto">
          <a:xfrm>
            <a:off x="-6080" y="3558848"/>
            <a:ext cx="4445636" cy="3299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9209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additive="base">
                                        <p:cTn id="7" dur="500" fill="hold"/>
                                        <p:tgtEl>
                                          <p:spTgt spid="45061"/>
                                        </p:tgtEl>
                                        <p:attrNameLst>
                                          <p:attrName>ppt_x</p:attrName>
                                        </p:attrNameLst>
                                      </p:cBhvr>
                                      <p:tavLst>
                                        <p:tav tm="0">
                                          <p:val>
                                            <p:strVal val="#ppt_x"/>
                                          </p:val>
                                        </p:tav>
                                        <p:tav tm="100000">
                                          <p:val>
                                            <p:strVal val="#ppt_x"/>
                                          </p:val>
                                        </p:tav>
                                      </p:tavLst>
                                    </p:anim>
                                    <p:anim calcmode="lin" valueType="num">
                                      <p:cBhvr additive="base">
                                        <p:cTn id="8"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0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0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ppt_x"/>
                                          </p:val>
                                        </p:tav>
                                        <p:tav tm="100000">
                                          <p:val>
                                            <p:strVal val="#ppt_x"/>
                                          </p:val>
                                        </p:tav>
                                      </p:tavLst>
                                    </p:anim>
                                    <p:anim calcmode="lin" valueType="num">
                                      <p:cBhvr additive="base">
                                        <p:cTn id="2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 calcmode="lin" valueType="num">
                                      <p:cBhvr additive="base">
                                        <p:cTn id="27" dur="500" fill="hold"/>
                                        <p:tgtEl>
                                          <p:spTgt spid="1027"/>
                                        </p:tgtEl>
                                        <p:attrNameLst>
                                          <p:attrName>ppt_x</p:attrName>
                                        </p:attrNameLst>
                                      </p:cBhvr>
                                      <p:tavLst>
                                        <p:tav tm="0">
                                          <p:val>
                                            <p:strVal val="#ppt_x"/>
                                          </p:val>
                                        </p:tav>
                                        <p:tav tm="100000">
                                          <p:val>
                                            <p:strVal val="#ppt_x"/>
                                          </p:val>
                                        </p:tav>
                                      </p:tavLst>
                                    </p:anim>
                                    <p:anim calcmode="lin" valueType="num">
                                      <p:cBhvr additive="base">
                                        <p:cTn id="2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Eerste inzichten</a:t>
            </a:r>
            <a:endParaRPr lang="nl-NL" dirty="0"/>
          </a:p>
        </p:txBody>
      </p:sp>
      <p:sp>
        <p:nvSpPr>
          <p:cNvPr id="3" name="Tijdelijke aanduiding voor tekst 2"/>
          <p:cNvSpPr>
            <a:spLocks noGrp="1"/>
          </p:cNvSpPr>
          <p:nvPr>
            <p:ph type="body" idx="1"/>
          </p:nvPr>
        </p:nvSpPr>
        <p:spPr/>
        <p:txBody>
          <a:bodyPr/>
          <a:lstStyle/>
          <a:p>
            <a:pPr marL="514350" indent="-514350">
              <a:buFont typeface="+mj-lt"/>
              <a:buAutoNum type="arabicPeriod"/>
              <a:defRPr/>
            </a:pPr>
            <a:r>
              <a:rPr lang="nl-NL" sz="2400" dirty="0" smtClean="0">
                <a:solidFill>
                  <a:srgbClr val="DE0073"/>
                </a:solidFill>
                <a:latin typeface="Trebuchet MS" pitchFamily="34" charset="0"/>
              </a:rPr>
              <a:t>Draagvlak</a:t>
            </a:r>
          </a:p>
          <a:p>
            <a:pPr marL="514350" indent="-514350">
              <a:buFont typeface="+mj-lt"/>
              <a:buAutoNum type="arabicPeriod"/>
              <a:defRPr/>
            </a:pPr>
            <a:r>
              <a:rPr lang="nl-NL" sz="2400" dirty="0" smtClean="0">
                <a:solidFill>
                  <a:srgbClr val="DE0073"/>
                </a:solidFill>
                <a:latin typeface="Trebuchet MS" pitchFamily="34" charset="0"/>
              </a:rPr>
              <a:t>Verbruik verschuift</a:t>
            </a:r>
            <a:endParaRPr lang="nl-NL" sz="2400" dirty="0">
              <a:solidFill>
                <a:srgbClr val="DE0073"/>
              </a:solidFill>
              <a:latin typeface="Trebuchet MS" pitchFamily="34" charset="0"/>
            </a:endParaRPr>
          </a:p>
          <a:p>
            <a:pPr marL="514350" indent="-514350">
              <a:buFont typeface="+mj-lt"/>
              <a:buAutoNum type="arabicPeriod"/>
              <a:defRPr/>
            </a:pPr>
            <a:r>
              <a:rPr lang="nl-NL" sz="2400" dirty="0">
                <a:solidFill>
                  <a:srgbClr val="DE0073"/>
                </a:solidFill>
                <a:latin typeface="Trebuchet MS" pitchFamily="34" charset="0"/>
              </a:rPr>
              <a:t>Belangrijkste motivatie is geld</a:t>
            </a:r>
          </a:p>
          <a:p>
            <a:pPr marL="514350" indent="-514350">
              <a:buFont typeface="+mj-lt"/>
              <a:buAutoNum type="arabicPeriod"/>
              <a:defRPr/>
            </a:pPr>
            <a:endParaRPr lang="nl-NL" dirty="0">
              <a:solidFill>
                <a:srgbClr val="DE0073"/>
              </a:solidFill>
              <a:latin typeface="Trebuchet MS" pitchFamily="34" charset="0"/>
            </a:endParaRPr>
          </a:p>
        </p:txBody>
      </p:sp>
    </p:spTree>
    <p:extLst>
      <p:ext uri="{BB962C8B-B14F-4D97-AF65-F5344CB8AC3E}">
        <p14:creationId xmlns:p14="http://schemas.microsoft.com/office/powerpoint/2010/main" val="34530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Draagvlak Jouw Energie Moment</a:t>
            </a:r>
            <a:endParaRPr lang="nl-NL" dirty="0"/>
          </a:p>
        </p:txBody>
      </p:sp>
      <p:pic>
        <p:nvPicPr>
          <p:cNvPr id="5" name="Picture 37"/>
          <p:cNvPicPr/>
          <p:nvPr/>
        </p:nvPicPr>
        <p:blipFill rotWithShape="1">
          <a:blip r:embed="rId3" cstate="print"/>
          <a:srcRect l="5315" r="23934" b="12892"/>
          <a:stretch/>
        </p:blipFill>
        <p:spPr bwMode="auto">
          <a:xfrm>
            <a:off x="579842" y="1628800"/>
            <a:ext cx="3422518" cy="3366788"/>
          </a:xfrm>
          <a:prstGeom prst="rect">
            <a:avLst/>
          </a:prstGeom>
          <a:noFill/>
          <a:ln w="9525">
            <a:noFill/>
            <a:miter lim="800000"/>
            <a:headEnd/>
            <a:tailEnd/>
          </a:ln>
        </p:spPr>
      </p:pic>
      <p:pic>
        <p:nvPicPr>
          <p:cNvPr id="6" name="Picture 28"/>
          <p:cNvPicPr/>
          <p:nvPr/>
        </p:nvPicPr>
        <p:blipFill rotWithShape="1">
          <a:blip r:embed="rId4" cstate="print"/>
          <a:srcRect l="6161" r="23848" b="10036"/>
          <a:stretch/>
        </p:blipFill>
        <p:spPr bwMode="auto">
          <a:xfrm>
            <a:off x="5080590" y="1628800"/>
            <a:ext cx="3277590" cy="3366143"/>
          </a:xfrm>
          <a:prstGeom prst="rect">
            <a:avLst/>
          </a:prstGeom>
          <a:noFill/>
          <a:ln w="9525">
            <a:noFill/>
            <a:miter lim="800000"/>
            <a:headEnd/>
            <a:tailEnd/>
          </a:ln>
        </p:spPr>
      </p:pic>
      <p:sp>
        <p:nvSpPr>
          <p:cNvPr id="7" name="Tekstvak 6"/>
          <p:cNvSpPr txBox="1"/>
          <p:nvPr/>
        </p:nvSpPr>
        <p:spPr>
          <a:xfrm>
            <a:off x="395536" y="5013176"/>
            <a:ext cx="4224060" cy="523220"/>
          </a:xfrm>
          <a:prstGeom prst="rect">
            <a:avLst/>
          </a:prstGeom>
          <a:noFill/>
        </p:spPr>
        <p:txBody>
          <a:bodyPr wrap="square" rtlCol="0">
            <a:spAutoFit/>
          </a:bodyPr>
          <a:lstStyle/>
          <a:p>
            <a:r>
              <a:rPr lang="nl-NL" sz="1400" b="1" i="1" dirty="0" smtClean="0">
                <a:solidFill>
                  <a:srgbClr val="DE0073"/>
                </a:solidFill>
                <a:latin typeface="Trebuchet MS" pitchFamily="34" charset="0"/>
              </a:rPr>
              <a:t>Niet enthousiast		Enthousiast</a:t>
            </a:r>
            <a:endParaRPr lang="nl-NL" sz="1400" b="1" i="1" dirty="0" smtClean="0">
              <a:solidFill>
                <a:srgbClr val="DE0073"/>
              </a:solidFill>
              <a:latin typeface="Trebuchet MS" pitchFamily="34" charset="0"/>
            </a:endParaRPr>
          </a:p>
          <a:p>
            <a:endParaRPr lang="nl-NL" sz="1400" b="1" i="1" dirty="0">
              <a:solidFill>
                <a:srgbClr val="DE0073"/>
              </a:solidFill>
              <a:latin typeface="Trebuchet MS" pitchFamily="34" charset="0"/>
            </a:endParaRPr>
          </a:p>
        </p:txBody>
      </p:sp>
      <p:sp>
        <p:nvSpPr>
          <p:cNvPr id="9" name="Tekstvak 6"/>
          <p:cNvSpPr txBox="1"/>
          <p:nvPr/>
        </p:nvSpPr>
        <p:spPr>
          <a:xfrm>
            <a:off x="5080590" y="5010271"/>
            <a:ext cx="3667874" cy="307777"/>
          </a:xfrm>
          <a:prstGeom prst="rect">
            <a:avLst/>
          </a:prstGeom>
          <a:noFill/>
        </p:spPr>
        <p:txBody>
          <a:bodyPr wrap="square" rtlCol="0">
            <a:spAutoFit/>
          </a:bodyPr>
          <a:lstStyle/>
          <a:p>
            <a:r>
              <a:rPr lang="nl-NL" sz="1400" b="1" i="1" dirty="0" smtClean="0">
                <a:solidFill>
                  <a:srgbClr val="DE0073"/>
                </a:solidFill>
                <a:latin typeface="Trebuchet MS" pitchFamily="34" charset="0"/>
              </a:rPr>
              <a:t>Ontevreden                             Tevreden</a:t>
            </a:r>
            <a:endParaRPr lang="nl-NL" sz="1400" b="1" i="1" dirty="0">
              <a:solidFill>
                <a:srgbClr val="DE0073"/>
              </a:solidFill>
              <a:latin typeface="Trebuchet MS" pitchFamily="34" charset="0"/>
            </a:endParaRPr>
          </a:p>
        </p:txBody>
      </p:sp>
    </p:spTree>
    <p:extLst>
      <p:ext uri="{BB962C8B-B14F-4D97-AF65-F5344CB8AC3E}">
        <p14:creationId xmlns:p14="http://schemas.microsoft.com/office/powerpoint/2010/main" val="667830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Vraag verschuift</a:t>
            </a:r>
            <a:endParaRPr lang="nl-NL"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23" y="2321317"/>
            <a:ext cx="5205867" cy="3735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424" y="2290661"/>
            <a:ext cx="5184116" cy="373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rot="16200000">
            <a:off x="7507090" y="5130288"/>
            <a:ext cx="1403958" cy="882098"/>
          </a:xfrm>
          <a:prstGeom prst="rightArrow">
            <a:avLst/>
          </a:prstGeom>
          <a:solidFill>
            <a:srgbClr val="BDDB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4" name="Rectangle 3"/>
          <p:cNvSpPr/>
          <p:nvPr/>
        </p:nvSpPr>
        <p:spPr>
          <a:xfrm>
            <a:off x="359532" y="1622554"/>
            <a:ext cx="8182574" cy="707886"/>
          </a:xfrm>
          <a:prstGeom prst="rect">
            <a:avLst/>
          </a:prstGeom>
        </p:spPr>
        <p:txBody>
          <a:bodyPr wrap="square">
            <a:spAutoFit/>
          </a:bodyPr>
          <a:lstStyle/>
          <a:p>
            <a:pPr>
              <a:defRPr/>
            </a:pPr>
            <a:r>
              <a:rPr lang="en-US" sz="2000" dirty="0" err="1" smtClean="0">
                <a:solidFill>
                  <a:srgbClr val="DE0073"/>
                </a:solidFill>
                <a:latin typeface="Trebuchet MS" pitchFamily="34" charset="0"/>
              </a:rPr>
              <a:t>Deelnemer</a:t>
            </a:r>
            <a:r>
              <a:rPr lang="en-US" sz="2000" dirty="0" smtClean="0">
                <a:solidFill>
                  <a:srgbClr val="DE0073"/>
                </a:solidFill>
                <a:latin typeface="Trebuchet MS" pitchFamily="34" charset="0"/>
              </a:rPr>
              <a:t> </a:t>
            </a:r>
            <a:r>
              <a:rPr lang="en-US" sz="2000" dirty="0" err="1" smtClean="0">
                <a:solidFill>
                  <a:srgbClr val="DE0073"/>
                </a:solidFill>
                <a:latin typeface="Trebuchet MS" pitchFamily="34" charset="0"/>
              </a:rPr>
              <a:t>geeft</a:t>
            </a:r>
            <a:r>
              <a:rPr lang="en-US" sz="2000" dirty="0" smtClean="0">
                <a:solidFill>
                  <a:srgbClr val="DE0073"/>
                </a:solidFill>
                <a:latin typeface="Trebuchet MS" pitchFamily="34" charset="0"/>
              </a:rPr>
              <a:t> </a:t>
            </a:r>
            <a:r>
              <a:rPr lang="en-US" sz="2000" dirty="0" err="1" smtClean="0">
                <a:solidFill>
                  <a:srgbClr val="DE0073"/>
                </a:solidFill>
                <a:latin typeface="Trebuchet MS" pitchFamily="34" charset="0"/>
              </a:rPr>
              <a:t>aan</a:t>
            </a:r>
            <a:r>
              <a:rPr lang="en-US" sz="2000" dirty="0" smtClean="0">
                <a:solidFill>
                  <a:srgbClr val="DE0073"/>
                </a:solidFill>
                <a:latin typeface="Trebuchet MS" pitchFamily="34" charset="0"/>
              </a:rPr>
              <a:t> </a:t>
            </a:r>
            <a:r>
              <a:rPr lang="en-US" sz="2000" dirty="0" err="1" smtClean="0">
                <a:solidFill>
                  <a:srgbClr val="DE0073"/>
                </a:solidFill>
                <a:latin typeface="Trebuchet MS" pitchFamily="34" charset="0"/>
              </a:rPr>
              <a:t>witgoed</a:t>
            </a:r>
            <a:r>
              <a:rPr lang="en-US" sz="2000" dirty="0" smtClean="0">
                <a:solidFill>
                  <a:srgbClr val="DE0073"/>
                </a:solidFill>
                <a:latin typeface="Trebuchet MS" pitchFamily="34" charset="0"/>
              </a:rPr>
              <a:t> </a:t>
            </a:r>
            <a:r>
              <a:rPr lang="en-US" sz="2000" dirty="0" err="1" smtClean="0">
                <a:solidFill>
                  <a:srgbClr val="DE0073"/>
                </a:solidFill>
                <a:latin typeface="Trebuchet MS" pitchFamily="34" charset="0"/>
              </a:rPr>
              <a:t>te</a:t>
            </a:r>
            <a:r>
              <a:rPr lang="en-US" sz="2000" dirty="0" smtClean="0">
                <a:solidFill>
                  <a:srgbClr val="DE0073"/>
                </a:solidFill>
                <a:latin typeface="Trebuchet MS" pitchFamily="34" charset="0"/>
              </a:rPr>
              <a:t> </a:t>
            </a:r>
            <a:r>
              <a:rPr lang="en-US" sz="2000" dirty="0" err="1" smtClean="0">
                <a:solidFill>
                  <a:srgbClr val="DE0073"/>
                </a:solidFill>
                <a:latin typeface="Trebuchet MS" pitchFamily="34" charset="0"/>
              </a:rPr>
              <a:t>verplaatsen</a:t>
            </a:r>
            <a:r>
              <a:rPr lang="en-US" sz="2000" dirty="0" smtClean="0">
                <a:solidFill>
                  <a:srgbClr val="DE0073"/>
                </a:solidFill>
                <a:latin typeface="Trebuchet MS" pitchFamily="34" charset="0"/>
              </a:rPr>
              <a:t> </a:t>
            </a:r>
            <a:r>
              <a:rPr lang="en-US" sz="2000" dirty="0" err="1" smtClean="0">
                <a:solidFill>
                  <a:srgbClr val="DE0073"/>
                </a:solidFill>
                <a:latin typeface="Trebuchet MS" pitchFamily="34" charset="0"/>
              </a:rPr>
              <a:t>naar</a:t>
            </a:r>
            <a:r>
              <a:rPr lang="en-US" sz="2000" dirty="0" smtClean="0">
                <a:solidFill>
                  <a:srgbClr val="DE0073"/>
                </a:solidFill>
                <a:latin typeface="Trebuchet MS" pitchFamily="34" charset="0"/>
              </a:rPr>
              <a:t> </a:t>
            </a:r>
            <a:r>
              <a:rPr lang="en-US" sz="2000" dirty="0" err="1" smtClean="0">
                <a:solidFill>
                  <a:srgbClr val="DE0073"/>
                </a:solidFill>
                <a:latin typeface="Trebuchet MS" pitchFamily="34" charset="0"/>
              </a:rPr>
              <a:t>gunstige</a:t>
            </a:r>
            <a:r>
              <a:rPr lang="en-US" sz="2000" dirty="0" smtClean="0">
                <a:solidFill>
                  <a:srgbClr val="DE0073"/>
                </a:solidFill>
                <a:latin typeface="Trebuchet MS" pitchFamily="34" charset="0"/>
              </a:rPr>
              <a:t> moment, </a:t>
            </a:r>
            <a:r>
              <a:rPr lang="en-US" sz="2000" dirty="0" err="1" smtClean="0">
                <a:solidFill>
                  <a:srgbClr val="DE0073"/>
                </a:solidFill>
                <a:latin typeface="Trebuchet MS" pitchFamily="34" charset="0"/>
              </a:rPr>
              <a:t>dit</a:t>
            </a:r>
            <a:r>
              <a:rPr lang="en-US" sz="2000" dirty="0" smtClean="0">
                <a:solidFill>
                  <a:srgbClr val="DE0073"/>
                </a:solidFill>
                <a:latin typeface="Trebuchet MS" pitchFamily="34" charset="0"/>
              </a:rPr>
              <a:t> is </a:t>
            </a:r>
            <a:r>
              <a:rPr lang="en-US" sz="2000" dirty="0" err="1" smtClean="0">
                <a:solidFill>
                  <a:srgbClr val="DE0073"/>
                </a:solidFill>
                <a:latin typeface="Trebuchet MS" pitchFamily="34" charset="0"/>
              </a:rPr>
              <a:t>ook</a:t>
            </a:r>
            <a:r>
              <a:rPr lang="en-US" sz="2000" dirty="0" smtClean="0">
                <a:solidFill>
                  <a:srgbClr val="DE0073"/>
                </a:solidFill>
                <a:latin typeface="Trebuchet MS" pitchFamily="34" charset="0"/>
              </a:rPr>
              <a:t> </a:t>
            </a:r>
            <a:r>
              <a:rPr lang="en-US" sz="2000" dirty="0" err="1" smtClean="0">
                <a:solidFill>
                  <a:srgbClr val="DE0073"/>
                </a:solidFill>
                <a:latin typeface="Trebuchet MS" pitchFamily="34" charset="0"/>
              </a:rPr>
              <a:t>zichtbaar</a:t>
            </a:r>
            <a:r>
              <a:rPr lang="en-US" sz="2000" dirty="0" smtClean="0">
                <a:solidFill>
                  <a:srgbClr val="DE0073"/>
                </a:solidFill>
                <a:latin typeface="Trebuchet MS" pitchFamily="34" charset="0"/>
              </a:rPr>
              <a:t> in het </a:t>
            </a:r>
            <a:r>
              <a:rPr lang="en-US" sz="2000" dirty="0" err="1" smtClean="0">
                <a:solidFill>
                  <a:srgbClr val="DE0073"/>
                </a:solidFill>
                <a:latin typeface="Trebuchet MS" pitchFamily="34" charset="0"/>
              </a:rPr>
              <a:t>wasmachine</a:t>
            </a:r>
            <a:r>
              <a:rPr lang="en-US" sz="2000" dirty="0" smtClean="0">
                <a:solidFill>
                  <a:srgbClr val="DE0073"/>
                </a:solidFill>
                <a:latin typeface="Trebuchet MS" pitchFamily="34" charset="0"/>
              </a:rPr>
              <a:t> </a:t>
            </a:r>
            <a:r>
              <a:rPr lang="en-US" sz="2000" dirty="0" err="1" smtClean="0">
                <a:solidFill>
                  <a:srgbClr val="DE0073"/>
                </a:solidFill>
                <a:latin typeface="Trebuchet MS" pitchFamily="34" charset="0"/>
              </a:rPr>
              <a:t>verbruik</a:t>
            </a:r>
            <a:r>
              <a:rPr lang="en-US" sz="2000" dirty="0" smtClean="0">
                <a:solidFill>
                  <a:srgbClr val="DE0073"/>
                </a:solidFill>
                <a:latin typeface="Trebuchet MS" pitchFamily="34" charset="0"/>
              </a:rPr>
              <a:t>: </a:t>
            </a:r>
            <a:endParaRPr lang="nl-NL" sz="2000" dirty="0">
              <a:solidFill>
                <a:srgbClr val="DE0073"/>
              </a:solidFill>
              <a:latin typeface="Trebuchet MS" pitchFamily="34" charset="0"/>
            </a:endParaRPr>
          </a:p>
        </p:txBody>
      </p:sp>
    </p:spTree>
    <p:extLst>
      <p:ext uri="{BB962C8B-B14F-4D97-AF65-F5344CB8AC3E}">
        <p14:creationId xmlns:p14="http://schemas.microsoft.com/office/powerpoint/2010/main" val="1867426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Belangrijkste motivatie is geld</a:t>
            </a:r>
            <a:endParaRPr lang="nl-NL" dirty="0"/>
          </a:p>
        </p:txBody>
      </p:sp>
      <p:pic>
        <p:nvPicPr>
          <p:cNvPr id="6" name="Picture 46"/>
          <p:cNvPicPr/>
          <p:nvPr/>
        </p:nvPicPr>
        <p:blipFill rotWithShape="1">
          <a:blip r:embed="rId2" cstate="print"/>
          <a:srcRect l="5625" b="14171"/>
          <a:stretch/>
        </p:blipFill>
        <p:spPr bwMode="auto">
          <a:xfrm>
            <a:off x="2434442" y="2022261"/>
            <a:ext cx="4608539" cy="3348815"/>
          </a:xfrm>
          <a:prstGeom prst="rect">
            <a:avLst/>
          </a:prstGeom>
          <a:noFill/>
          <a:ln w="9525">
            <a:noFill/>
            <a:miter lim="800000"/>
            <a:headEnd/>
            <a:tailEnd/>
          </a:ln>
        </p:spPr>
      </p:pic>
      <p:sp>
        <p:nvSpPr>
          <p:cNvPr id="2" name="Tekstvak 1"/>
          <p:cNvSpPr txBox="1"/>
          <p:nvPr/>
        </p:nvSpPr>
        <p:spPr>
          <a:xfrm>
            <a:off x="2591780" y="5302369"/>
            <a:ext cx="3384376" cy="430887"/>
          </a:xfrm>
          <a:prstGeom prst="rect">
            <a:avLst/>
          </a:prstGeom>
          <a:noFill/>
        </p:spPr>
        <p:txBody>
          <a:bodyPr wrap="square" rtlCol="0">
            <a:spAutoFit/>
          </a:bodyPr>
          <a:lstStyle/>
          <a:p>
            <a:r>
              <a:rPr lang="nl-NL" dirty="0" smtClean="0">
                <a:solidFill>
                  <a:srgbClr val="635D63"/>
                </a:solidFill>
                <a:latin typeface="Trebuchet MS" pitchFamily="34" charset="0"/>
              </a:rPr>
              <a:t>Toekomst  Geld    Leuk</a:t>
            </a:r>
            <a:endParaRPr lang="nl-NL" dirty="0">
              <a:solidFill>
                <a:srgbClr val="635D63"/>
              </a:solidFill>
              <a:latin typeface="Trebuchet MS" pitchFamily="34" charset="0"/>
            </a:endParaRPr>
          </a:p>
        </p:txBody>
      </p:sp>
    </p:spTree>
    <p:extLst>
      <p:ext uri="{BB962C8B-B14F-4D97-AF65-F5344CB8AC3E}">
        <p14:creationId xmlns:p14="http://schemas.microsoft.com/office/powerpoint/2010/main" val="283020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mageCreateDate xmlns="DD574C5A-06EF-4E3C-B5C8-EA8C72F92BED"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0597a69a-ee4c-46c2-a96f-d1dc3e3bfc17" ContentTypeId="0x0101009148F5A04DDD49CBA7127AADA5FB792B00AADE34325A8B49CDA8BB4DB53328F21400E428F71B8E1F44CEB95ACE80DF5BD992" PreviousValue="false"/>
</file>

<file path=customXml/item4.xml><?xml version="1.0" encoding="utf-8"?>
<ct:contentTypeSchema xmlns:ct="http://schemas.microsoft.com/office/2006/metadata/contentType" xmlns:ma="http://schemas.microsoft.com/office/2006/metadata/properties/metaAttributes" ct:_="" ma:_="" ma:contentTypeName="Enexis Afbeelding" ma:contentTypeID="0x0101009148F5A04DDD49CBA7127AADA5FB792B00AADE34325A8B49CDA8BB4DB53328F21400E428F71B8E1F44CEB95ACE80DF5BD99200D08F3D00E0E76B43942D8F9EF3AF525A" ma:contentTypeVersion="19" ma:contentTypeDescription="Een nieuw document maken." ma:contentTypeScope="" ma:versionID="e186579154740578f5e61e3a5889dac0">
  <xsd:schema xmlns:xsd="http://www.w3.org/2001/XMLSchema" xmlns:xs="http://www.w3.org/2001/XMLSchema" xmlns:p="http://schemas.microsoft.com/office/2006/metadata/properties" xmlns:ns1="http://schemas.microsoft.com/sharepoint/v3" xmlns:ns2="DD574C5A-06EF-4E3C-B5C8-EA8C72F92BED" xmlns:ns3="http://schemas.microsoft.com/sharepoint/v3/fields" targetNamespace="http://schemas.microsoft.com/office/2006/metadata/properties" ma:root="true" ma:fieldsID="4c76ef0c3e7b5d723507d536cb6f42c8" ns1:_="" ns2:_="" ns3:_="">
    <xsd:import namespace="http://schemas.microsoft.com/sharepoint/v3"/>
    <xsd:import namespace="DD574C5A-06EF-4E3C-B5C8-EA8C72F92BED"/>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Pad van URL" ma:hidden="true" ma:list="Docs" ma:internalName="FileRef" ma:readOnly="true" ma:showField="FullUrl">
      <xsd:simpleType>
        <xsd:restriction base="dms:Lookup"/>
      </xsd:simpleType>
    </xsd:element>
    <xsd:element name="File_x0020_Type" ma:index="9" nillable="true" ma:displayName="Bestandstype" ma:hidden="true" ma:internalName="File_x0020_Type" ma:readOnly="true">
      <xsd:simpleType>
        <xsd:restriction base="dms:Text"/>
      </xsd:simpleType>
    </xsd:element>
    <xsd:element name="HTML_x0020_File_x0020_Type" ma:index="10" nillable="true" ma:displayName="HTML-bestandstype" ma:hidden="true" ma:internalName="HTML_x0020_File_x0020_Type" ma:readOnly="true">
      <xsd:simpleType>
        <xsd:restriction base="dms:Text"/>
      </xsd:simpleType>
    </xsd:element>
    <xsd:element name="FSObjType" ma:index="11" nillable="true" ma:displayName="Item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DD574C5A-06EF-4E3C-B5C8-EA8C72F92BED" elementFormDefault="qualified">
    <xsd:import namespace="http://schemas.microsoft.com/office/2006/documentManagement/types"/>
    <xsd:import namespace="http://schemas.microsoft.com/office/infopath/2007/PartnerControls"/>
    <xsd:element name="ThumbnailExists" ma:index="18" nillable="true" ma:displayName="Miniatuur bestaat" ma:default="FALSE" ma:hidden="true" ma:internalName="ThumbnailExists" ma:readOnly="true">
      <xsd:simpleType>
        <xsd:restriction base="dms:Boolean"/>
      </xsd:simpleType>
    </xsd:element>
    <xsd:element name="PreviewExists" ma:index="19" nillable="true" ma:displayName="Voorbeeld bestaat" ma:default="FALSE" ma:hidden="true" ma:internalName="PreviewExists" ma:readOnly="true">
      <xsd:simpleType>
        <xsd:restriction base="dms:Boolean"/>
      </xsd:simpleType>
    </xsd:element>
    <xsd:element name="ImageWidth" ma:index="20" nillable="true" ma:displayName="Breedte" ma:internalName="ImageWidth" ma:readOnly="true">
      <xsd:simpleType>
        <xsd:restriction base="dms:Unknown"/>
      </xsd:simpleType>
    </xsd:element>
    <xsd:element name="ImageHeight" ma:index="22" nillable="true" ma:displayName="Hoogte" ma:internalName="ImageHeight" ma:readOnly="true">
      <xsd:simpleType>
        <xsd:restriction base="dms:Unknown"/>
      </xsd:simpleType>
    </xsd:element>
    <xsd:element name="ImageCreateDate" ma:index="25" nillable="true" ma:displayName="Afbeelding gemaakt op"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eur"/>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ma:index="23" ma:displayName="Opmerkingen"/>
        <xsd:element name="keywords" minOccurs="0" maxOccurs="1" type="xsd:string" ma:index="14" ma:displayName="Trefwoorden"/>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6DC5C6-D4BE-4AA6-AAD6-F8CEAD00836A}">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microsoft.com/sharepoint/v3/fields"/>
    <ds:schemaRef ds:uri="http://www.w3.org/XML/1998/namespace"/>
    <ds:schemaRef ds:uri="DD574C5A-06EF-4E3C-B5C8-EA8C72F92BED"/>
    <ds:schemaRef ds:uri="http://purl.org/dc/terms/"/>
    <ds:schemaRef ds:uri="http://schemas.microsoft.com/sharepoint/v3"/>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4D767D52-2EBC-42B8-84B4-EC60B4F7501C}">
  <ds:schemaRefs>
    <ds:schemaRef ds:uri="http://schemas.microsoft.com/sharepoint/v3/contenttype/forms"/>
  </ds:schemaRefs>
</ds:datastoreItem>
</file>

<file path=customXml/itemProps3.xml><?xml version="1.0" encoding="utf-8"?>
<ds:datastoreItem xmlns:ds="http://schemas.openxmlformats.org/officeDocument/2006/customXml" ds:itemID="{264AE74D-38D2-400B-8AF4-76A07D0E27B5}">
  <ds:schemaRefs>
    <ds:schemaRef ds:uri="Microsoft.SharePoint.Taxonomy.ContentTypeSync"/>
  </ds:schemaRefs>
</ds:datastoreItem>
</file>

<file path=customXml/itemProps4.xml><?xml version="1.0" encoding="utf-8"?>
<ds:datastoreItem xmlns:ds="http://schemas.openxmlformats.org/officeDocument/2006/customXml" ds:itemID="{05DD6565-27C7-4F60-ADD8-CB2AD94EAF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D574C5A-06EF-4E3C-B5C8-EA8C72F92BED"/>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3163</TotalTime>
  <Words>1100</Words>
  <Application>Microsoft Office PowerPoint</Application>
  <PresentationFormat>Diavoorstelling (4:3)</PresentationFormat>
  <Paragraphs>98</Paragraphs>
  <Slides>17</Slides>
  <Notes>12</Notes>
  <HiddenSlides>0</HiddenSlides>
  <MMClips>0</MMClip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Kantoorthema</vt:lpstr>
      <vt:lpstr>Eerste inzichten</vt:lpstr>
      <vt:lpstr>Slimme netten</vt:lpstr>
      <vt:lpstr>Wat te veranderen?</vt:lpstr>
      <vt:lpstr>Waar begin je aan?</vt:lpstr>
      <vt:lpstr>Zwolle &amp; Breda</vt:lpstr>
      <vt:lpstr>Eerste inzichten</vt:lpstr>
      <vt:lpstr>Draagvlak Jouw Energie Moment</vt:lpstr>
      <vt:lpstr>Vraag verschuift</vt:lpstr>
      <vt:lpstr>Belangrijkste motivatie is geld</vt:lpstr>
      <vt:lpstr>En de nadelen?</vt:lpstr>
      <vt:lpstr>Vervolg pilot</vt:lpstr>
      <vt:lpstr>Zal het nieuwe gedrag beklijven?</vt:lpstr>
      <vt:lpstr>Totale effect Jouw Energie Moment </vt:lpstr>
      <vt:lpstr>Effect per doelgroep bepalen </vt:lpstr>
      <vt:lpstr>Advies</vt:lpstr>
      <vt:lpstr>Conclusies</vt:lpstr>
      <vt:lpstr>PowerPoint-presentatie</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titel</dc:title>
  <dc:creator>Voorhuis</dc:creator>
  <cp:lastModifiedBy>Huijkelom, Martijn van</cp:lastModifiedBy>
  <cp:revision>144</cp:revision>
  <dcterms:created xsi:type="dcterms:W3CDTF">2012-11-12T15:09:04Z</dcterms:created>
  <dcterms:modified xsi:type="dcterms:W3CDTF">2013-11-18T14:24:12Z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Backgrounds">
    <vt:lpwstr>0</vt:lpwstr>
  </property>
  <property fmtid="{D5CDD505-2E9C-101B-9397-08002B2CF9AE}" pid="3" name="prClassification">
    <vt:lpwstr>Geen</vt:lpwstr>
  </property>
  <property fmtid="{D5CDD505-2E9C-101B-9397-08002B2CF9AE}" pid="4" name="prDocument_language">
    <vt:lpwstr>Nederlands</vt:lpwstr>
  </property>
  <property fmtid="{D5CDD505-2E9C-101B-9397-08002B2CF9AE}" pid="5" name="prDate">
    <vt:lpwstr>8-11-2012</vt:lpwstr>
  </property>
  <property fmtid="{D5CDD505-2E9C-101B-9397-08002B2CF9AE}" pid="6" name="prPrint_date">
    <vt:lpwstr>No</vt:lpwstr>
  </property>
  <property fmtid="{D5CDD505-2E9C-101B-9397-08002B2CF9AE}" pid="7" name="prTitle">
    <vt:lpwstr>de titel</vt:lpwstr>
  </property>
  <property fmtid="{D5CDD505-2E9C-101B-9397-08002B2CF9AE}" pid="8" name="prSubtitle">
    <vt:lpwstr>subtitel</vt:lpwstr>
  </property>
  <property fmtid="{D5CDD505-2E9C-101B-9397-08002B2CF9AE}" pid="9" name="prSpeaker">
    <vt:lpwstr>spreker</vt:lpwstr>
  </property>
  <property fmtid="{D5CDD505-2E9C-101B-9397-08002B2CF9AE}" pid="10" name="prCompany_department">
    <vt:lpwstr>afdeling</vt:lpwstr>
  </property>
  <property fmtid="{D5CDD505-2E9C-101B-9397-08002B2CF9AE}" pid="11" name="prVersion">
    <vt:lpwstr>versie</vt:lpwstr>
  </property>
  <property fmtid="{D5CDD505-2E9C-101B-9397-08002B2CF9AE}" pid="12" name="prExtra_image">
    <vt:lpwstr/>
  </property>
  <property fmtid="{D5CDD505-2E9C-101B-9397-08002B2CF9AE}" pid="13" name="clientname">
    <vt:lpwstr>Enexis</vt:lpwstr>
  </property>
  <property fmtid="{D5CDD505-2E9C-101B-9397-08002B2CF9AE}" pid="14" name="sld1">
    <vt:lpwstr>259</vt:lpwstr>
  </property>
  <property fmtid="{D5CDD505-2E9C-101B-9397-08002B2CF9AE}" pid="15" name="doctype">
    <vt:lpwstr>Regular</vt:lpwstr>
  </property>
  <property fmtid="{D5CDD505-2E9C-101B-9397-08002B2CF9AE}" pid="16" name="cldocument">
    <vt:lpwstr>1043</vt:lpwstr>
  </property>
  <property fmtid="{D5CDD505-2E9C-101B-9397-08002B2CF9AE}" pid="17" name="sld2">
    <vt:lpwstr>256</vt:lpwstr>
  </property>
  <property fmtid="{D5CDD505-2E9C-101B-9397-08002B2CF9AE}" pid="18" name="ContentTypeId">
    <vt:lpwstr>0x0101009148F5A04DDD49CBA7127AADA5FB792B00AADE34325A8B49CDA8BB4DB53328F21400E428F71B8E1F44CEB95ACE80DF5BD99200D08F3D00E0E76B43942D8F9EF3AF525A</vt:lpwstr>
  </property>
</Properties>
</file>